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7" r:id="rId8"/>
    <p:sldId id="262" r:id="rId9"/>
    <p:sldId id="263" r:id="rId10"/>
    <p:sldId id="264" r:id="rId11"/>
    <p:sldId id="271" r:id="rId12"/>
    <p:sldId id="269" r:id="rId13"/>
    <p:sldId id="265" r:id="rId14"/>
    <p:sldId id="268" r:id="rId15"/>
    <p:sldId id="270" r:id="rId16"/>
  </p:sldIdLst>
  <p:sldSz cx="17340263"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1pPr>
    <a:lvl2pPr marL="0" marR="0" indent="3429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2pPr>
    <a:lvl3pPr marL="0" marR="0" indent="685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3pPr>
    <a:lvl4pPr marL="0" marR="0" indent="10287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4pPr>
    <a:lvl5pPr marL="0" marR="0" indent="1371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5pPr>
    <a:lvl6pPr marL="0" marR="0" indent="17145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6pPr>
    <a:lvl7pPr marL="0" marR="0" indent="20574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7pPr>
    <a:lvl8pPr marL="0" marR="0" indent="24003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8pPr>
    <a:lvl9pPr marL="0" marR="0" indent="2743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snapToObjects="1">
      <p:cViewPr varScale="1">
        <p:scale>
          <a:sx n="78" d="100"/>
          <a:sy n="78" d="100"/>
        </p:scale>
        <p:origin x="5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381000" y="685800"/>
            <a:ext cx="6096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Line"/>
          <p:cNvSpPr>
            <a:spLocks noGrp="1"/>
          </p:cNvSpPr>
          <p:nvPr>
            <p:ph type="body" sz="quarter" idx="13"/>
          </p:nvPr>
        </p:nvSpPr>
        <p:spPr>
          <a:xfrm>
            <a:off x="762023" y="5588001"/>
            <a:ext cx="15834857" cy="3"/>
          </a:xfrm>
          <a:prstGeom prst="line">
            <a:avLst/>
          </a:prstGeom>
          <a:ln w="38100" cap="rnd">
            <a:solidFill>
              <a:srgbClr val="747676"/>
            </a:solidFill>
            <a:custDash>
              <a:ds d="100000" sp="200000"/>
            </a:custDash>
            <a:round/>
          </a:ln>
        </p:spPr>
        <p:txBody>
          <a:bodyPr anchor="ctr">
            <a:noAutofit/>
          </a:bodyPr>
          <a:lstStyle>
            <a:lvl1pPr marL="0" indent="0" defTabSz="457200">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2" name="Title Text"/>
          <p:cNvSpPr txBox="1">
            <a:spLocks noGrp="1"/>
          </p:cNvSpPr>
          <p:nvPr>
            <p:ph type="title"/>
          </p:nvPr>
        </p:nvSpPr>
        <p:spPr>
          <a:xfrm>
            <a:off x="762024" y="571500"/>
            <a:ext cx="15816216" cy="5181600"/>
          </a:xfrm>
          <a:prstGeom prst="rect">
            <a:avLst/>
          </a:prstGeom>
        </p:spPr>
        <p:txBody>
          <a:bodyPr anchor="b"/>
          <a:lstStyle>
            <a:lvl1pPr algn="ctr">
              <a:lnSpc>
                <a:spcPct val="80000"/>
              </a:lnSpc>
              <a:spcBef>
                <a:spcPts val="0"/>
              </a:spcBef>
              <a:defRPr sz="12101">
                <a:solidFill>
                  <a:srgbClr val="5C5C5C"/>
                </a:solidFill>
              </a:defRPr>
            </a:lvl1pPr>
          </a:lstStyle>
          <a:p>
            <a:r>
              <a:t>Title Text</a:t>
            </a:r>
          </a:p>
        </p:txBody>
      </p:sp>
      <p:sp>
        <p:nvSpPr>
          <p:cNvPr id="13" name="Body Level One…"/>
          <p:cNvSpPr txBox="1">
            <a:spLocks noGrp="1"/>
          </p:cNvSpPr>
          <p:nvPr>
            <p:ph type="body" sz="half" idx="1"/>
          </p:nvPr>
        </p:nvSpPr>
        <p:spPr>
          <a:xfrm>
            <a:off x="762024" y="5676900"/>
            <a:ext cx="15816216" cy="3263900"/>
          </a:xfrm>
          <a:prstGeom prst="rect">
            <a:avLst/>
          </a:prstGeom>
        </p:spPr>
        <p:txBody>
          <a:bodyPr/>
          <a:lstStyle>
            <a:lvl1pPr marL="0" indent="0" algn="ctr">
              <a:lnSpc>
                <a:spcPct val="70000"/>
              </a:lnSpc>
              <a:spcBef>
                <a:spcPts val="0"/>
              </a:spcBef>
              <a:buSzTx/>
              <a:buFontTx/>
              <a:buNone/>
              <a:defRPr sz="4800" i="1">
                <a:solidFill>
                  <a:srgbClr val="747676"/>
                </a:solidFill>
              </a:defRPr>
            </a:lvl1pPr>
            <a:lvl2pPr marL="0" indent="0" algn="ctr">
              <a:lnSpc>
                <a:spcPct val="70000"/>
              </a:lnSpc>
              <a:spcBef>
                <a:spcPts val="0"/>
              </a:spcBef>
              <a:buSzTx/>
              <a:buFontTx/>
              <a:buNone/>
              <a:defRPr sz="4800" i="1">
                <a:solidFill>
                  <a:srgbClr val="747676"/>
                </a:solidFill>
              </a:defRPr>
            </a:lvl2pPr>
            <a:lvl3pPr marL="0" indent="0" algn="ctr">
              <a:lnSpc>
                <a:spcPct val="70000"/>
              </a:lnSpc>
              <a:spcBef>
                <a:spcPts val="0"/>
              </a:spcBef>
              <a:buSzTx/>
              <a:buFontTx/>
              <a:buNone/>
              <a:defRPr sz="4800" i="1">
                <a:solidFill>
                  <a:srgbClr val="747676"/>
                </a:solidFill>
              </a:defRPr>
            </a:lvl3pPr>
            <a:lvl4pPr marL="0" indent="0" algn="ctr">
              <a:lnSpc>
                <a:spcPct val="70000"/>
              </a:lnSpc>
              <a:spcBef>
                <a:spcPts val="0"/>
              </a:spcBef>
              <a:buSzTx/>
              <a:buFontTx/>
              <a:buNone/>
              <a:defRPr sz="4800" i="1">
                <a:solidFill>
                  <a:srgbClr val="747676"/>
                </a:solidFill>
              </a:defRPr>
            </a:lvl4pPr>
            <a:lvl5pPr marL="0" indent="0" algn="ctr">
              <a:lnSpc>
                <a:spcPct val="70000"/>
              </a:lnSpc>
              <a:spcBef>
                <a:spcPts val="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16188019" y="9189158"/>
            <a:ext cx="343043" cy="34881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118295074_2675x2907.jpeg"/>
          <p:cNvSpPr>
            <a:spLocks noGrp="1"/>
          </p:cNvSpPr>
          <p:nvPr>
            <p:ph type="pic" idx="13"/>
          </p:nvPr>
        </p:nvSpPr>
        <p:spPr>
          <a:xfrm>
            <a:off x="-33866" y="-1130300"/>
            <a:ext cx="17394453" cy="14173329"/>
          </a:xfrm>
          <a:prstGeom prst="rect">
            <a:avLst/>
          </a:prstGeom>
        </p:spPr>
        <p:txBody>
          <a:bodyPr lIns="91439" tIns="45719" rIns="91439" bIns="45719">
            <a:noAutofit/>
          </a:bodyPr>
          <a:lstStyle/>
          <a:p>
            <a:endParaRPr/>
          </a:p>
        </p:txBody>
      </p:sp>
      <p:sp>
        <p:nvSpPr>
          <p:cNvPr id="22" name="Rectangle"/>
          <p:cNvSpPr>
            <a:spLocks noGrp="1"/>
          </p:cNvSpPr>
          <p:nvPr>
            <p:ph type="body" sz="half" idx="14"/>
          </p:nvPr>
        </p:nvSpPr>
        <p:spPr>
          <a:xfrm>
            <a:off x="0" y="5422900"/>
            <a:ext cx="17340263" cy="3606800"/>
          </a:xfrm>
          <a:prstGeom prst="rect">
            <a:avLst/>
          </a:prstGeom>
          <a:solidFill>
            <a:srgbClr val="FFFFFF"/>
          </a:solidFill>
        </p:spPr>
        <p:txBody>
          <a:bodyPr anchor="ctr">
            <a:noAutofit/>
          </a:bodyPr>
          <a:lstStyle>
            <a:lvl1pPr marL="0" indent="0" algn="ctr">
              <a:spcBef>
                <a:spcPts val="0"/>
              </a:spcBef>
              <a:buSzTx/>
              <a:buFontTx/>
              <a:buNone/>
              <a:defRPr sz="2400">
                <a:latin typeface="DIN Alternate"/>
                <a:sym typeface="DIN Alternate"/>
              </a:defRPr>
            </a:lvl1pPr>
          </a:lstStyle>
          <a:p>
            <a:pPr marL="0" indent="0" algn="ctr">
              <a:spcBef>
                <a:spcPts val="0"/>
              </a:spcBef>
              <a:buSzTx/>
              <a:buFontTx/>
              <a:buNone/>
              <a:defRPr sz="2400">
                <a:latin typeface="DIN Alternate"/>
                <a:ea typeface="DIN Alternate"/>
                <a:cs typeface="DIN Alternate"/>
                <a:sym typeface="DIN Alternate"/>
              </a:defRPr>
            </a:pPr>
            <a:endParaRPr/>
          </a:p>
        </p:txBody>
      </p:sp>
      <p:sp>
        <p:nvSpPr>
          <p:cNvPr id="23" name="Line"/>
          <p:cNvSpPr>
            <a:spLocks noGrp="1"/>
          </p:cNvSpPr>
          <p:nvPr>
            <p:ph type="body" sz="quarter" idx="15"/>
          </p:nvPr>
        </p:nvSpPr>
        <p:spPr>
          <a:xfrm flipV="1">
            <a:off x="762023" y="7619996"/>
            <a:ext cx="15833150" cy="4"/>
          </a:xfrm>
          <a:prstGeom prst="line">
            <a:avLst/>
          </a:prstGeom>
          <a:ln w="38100" cap="rnd">
            <a:solidFill>
              <a:srgbClr val="747676"/>
            </a:solidFill>
            <a:custDash>
              <a:ds d="100000" sp="200000"/>
            </a:custDash>
            <a:round/>
          </a:ln>
        </p:spPr>
        <p:txBody>
          <a:bodyPr anchor="ctr">
            <a:noAutofit/>
          </a:bodyPr>
          <a:lstStyle>
            <a:lvl1pPr marL="0" indent="0" defTabSz="457200">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762024" y="5562600"/>
            <a:ext cx="15816216" cy="2209800"/>
          </a:xfrm>
          <a:prstGeom prst="rect">
            <a:avLst/>
          </a:prstGeom>
        </p:spPr>
        <p:txBody>
          <a:bodyPr anchor="b"/>
          <a:lstStyle>
            <a:lvl1pPr algn="r">
              <a:lnSpc>
                <a:spcPct val="80000"/>
              </a:lnSpc>
              <a:spcBef>
                <a:spcPts val="0"/>
              </a:spcBef>
              <a:defRPr sz="12101">
                <a:solidFill>
                  <a:srgbClr val="5C5C5C"/>
                </a:solidFill>
              </a:defRPr>
            </a:lvl1pPr>
          </a:lstStyle>
          <a:p>
            <a:r>
              <a:t>Title Text</a:t>
            </a:r>
          </a:p>
        </p:txBody>
      </p:sp>
      <p:sp>
        <p:nvSpPr>
          <p:cNvPr id="25" name="Body Level One…"/>
          <p:cNvSpPr txBox="1">
            <a:spLocks noGrp="1"/>
          </p:cNvSpPr>
          <p:nvPr>
            <p:ph type="body" sz="quarter" idx="1"/>
          </p:nvPr>
        </p:nvSpPr>
        <p:spPr>
          <a:xfrm>
            <a:off x="762024" y="7670800"/>
            <a:ext cx="15816216" cy="1231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0" algn="r">
              <a:lnSpc>
                <a:spcPct val="70000"/>
              </a:lnSpc>
              <a:spcBef>
                <a:spcPts val="600"/>
              </a:spcBef>
              <a:buSzTx/>
              <a:buFontTx/>
              <a:buNone/>
              <a:defRPr sz="4800" i="1">
                <a:solidFill>
                  <a:srgbClr val="747676"/>
                </a:solidFill>
              </a:defRPr>
            </a:lvl2pPr>
            <a:lvl3pPr marL="0" indent="0" algn="r">
              <a:lnSpc>
                <a:spcPct val="70000"/>
              </a:lnSpc>
              <a:spcBef>
                <a:spcPts val="600"/>
              </a:spcBef>
              <a:buSzTx/>
              <a:buFontTx/>
              <a:buNone/>
              <a:defRPr sz="4800" i="1">
                <a:solidFill>
                  <a:srgbClr val="747676"/>
                </a:solidFill>
              </a:defRPr>
            </a:lvl3pPr>
            <a:lvl4pPr marL="0" indent="0" algn="r">
              <a:lnSpc>
                <a:spcPct val="70000"/>
              </a:lnSpc>
              <a:spcBef>
                <a:spcPts val="600"/>
              </a:spcBef>
              <a:buSzTx/>
              <a:buFontTx/>
              <a:buNone/>
              <a:defRPr sz="4800" i="1">
                <a:solidFill>
                  <a:srgbClr val="747676"/>
                </a:solidFill>
              </a:defRPr>
            </a:lvl4pPr>
            <a:lvl5pPr marL="0" indent="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6193300" y="9194801"/>
            <a:ext cx="343043" cy="348813"/>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3" name="Title Text"/>
          <p:cNvSpPr txBox="1">
            <a:spLocks noGrp="1"/>
          </p:cNvSpPr>
          <p:nvPr>
            <p:ph type="title"/>
          </p:nvPr>
        </p:nvSpPr>
        <p:spPr>
          <a:xfrm>
            <a:off x="762024" y="571500"/>
            <a:ext cx="15816216" cy="5181600"/>
          </a:xfrm>
          <a:prstGeom prst="rect">
            <a:avLst/>
          </a:prstGeom>
        </p:spPr>
        <p:txBody>
          <a:bodyPr anchor="b"/>
          <a:lstStyle>
            <a:lvl1pPr algn="ctr">
              <a:lnSpc>
                <a:spcPct val="80000"/>
              </a:lnSpc>
              <a:spcBef>
                <a:spcPts val="0"/>
              </a:spcBef>
              <a:defRPr sz="12101">
                <a:solidFill>
                  <a:srgbClr val="5C5C5C"/>
                </a:solidFill>
              </a:defRPr>
            </a:lvl1pPr>
          </a:lstStyle>
          <a:p>
            <a:r>
              <a:t>Title Text</a:t>
            </a:r>
          </a:p>
        </p:txBody>
      </p:sp>
      <p:sp>
        <p:nvSpPr>
          <p:cNvPr id="34" name="Slide Number"/>
          <p:cNvSpPr txBox="1">
            <a:spLocks noGrp="1"/>
          </p:cNvSpPr>
          <p:nvPr>
            <p:ph type="sldNum" sz="quarter" idx="2"/>
          </p:nvPr>
        </p:nvSpPr>
        <p:spPr>
          <a:xfrm>
            <a:off x="16181237" y="9189158"/>
            <a:ext cx="343043" cy="34881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182429520_1646x1646.jpeg"/>
          <p:cNvSpPr>
            <a:spLocks noGrp="1"/>
          </p:cNvSpPr>
          <p:nvPr>
            <p:ph type="pic" idx="13"/>
          </p:nvPr>
        </p:nvSpPr>
        <p:spPr>
          <a:xfrm>
            <a:off x="5588172" y="-12700"/>
            <a:ext cx="13039065" cy="9779000"/>
          </a:xfrm>
          <a:prstGeom prst="rect">
            <a:avLst/>
          </a:prstGeom>
        </p:spPr>
        <p:txBody>
          <a:bodyPr lIns="91439" tIns="45719" rIns="91439" bIns="45719">
            <a:noAutofit/>
          </a:bodyPr>
          <a:lstStyle/>
          <a:p>
            <a:endParaRPr/>
          </a:p>
        </p:txBody>
      </p:sp>
      <p:sp>
        <p:nvSpPr>
          <p:cNvPr id="42" name="Line"/>
          <p:cNvSpPr>
            <a:spLocks noGrp="1"/>
          </p:cNvSpPr>
          <p:nvPr>
            <p:ph type="body" sz="quarter" idx="14"/>
          </p:nvPr>
        </p:nvSpPr>
        <p:spPr>
          <a:xfrm flipV="1">
            <a:off x="762023" y="7620001"/>
            <a:ext cx="8602396" cy="3"/>
          </a:xfrm>
          <a:prstGeom prst="line">
            <a:avLst/>
          </a:prstGeom>
          <a:ln w="38100" cap="rnd">
            <a:solidFill>
              <a:srgbClr val="747676"/>
            </a:solidFill>
            <a:custDash>
              <a:ds d="100000" sp="200000"/>
            </a:custDash>
            <a:round/>
          </a:ln>
        </p:spPr>
        <p:txBody>
          <a:bodyPr anchor="ctr">
            <a:noAutofit/>
          </a:bodyPr>
          <a:lstStyle>
            <a:lvl1pPr marL="0" indent="0" defTabSz="457200">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43" name="Title Text"/>
          <p:cNvSpPr txBox="1">
            <a:spLocks noGrp="1"/>
          </p:cNvSpPr>
          <p:nvPr>
            <p:ph type="title"/>
          </p:nvPr>
        </p:nvSpPr>
        <p:spPr>
          <a:xfrm>
            <a:off x="762023" y="571500"/>
            <a:ext cx="8602396" cy="7213600"/>
          </a:xfrm>
          <a:prstGeom prst="rect">
            <a:avLst/>
          </a:prstGeom>
        </p:spPr>
        <p:txBody>
          <a:bodyPr anchor="b"/>
          <a:lstStyle>
            <a:lvl1pPr algn="r">
              <a:lnSpc>
                <a:spcPct val="80000"/>
              </a:lnSpc>
              <a:spcBef>
                <a:spcPts val="0"/>
              </a:spcBef>
              <a:defRPr sz="12101">
                <a:solidFill>
                  <a:srgbClr val="5C5C5C"/>
                </a:solidFill>
              </a:defRPr>
            </a:lvl1pPr>
          </a:lstStyle>
          <a:p>
            <a:r>
              <a:t>Title Text</a:t>
            </a:r>
          </a:p>
        </p:txBody>
      </p:sp>
      <p:sp>
        <p:nvSpPr>
          <p:cNvPr id="44" name="Body Level One…"/>
          <p:cNvSpPr txBox="1">
            <a:spLocks noGrp="1"/>
          </p:cNvSpPr>
          <p:nvPr>
            <p:ph type="body" sz="quarter" idx="1"/>
          </p:nvPr>
        </p:nvSpPr>
        <p:spPr>
          <a:xfrm>
            <a:off x="762023" y="7670800"/>
            <a:ext cx="8602396" cy="1358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0" algn="r">
              <a:lnSpc>
                <a:spcPct val="70000"/>
              </a:lnSpc>
              <a:spcBef>
                <a:spcPts val="600"/>
              </a:spcBef>
              <a:buSzTx/>
              <a:buFontTx/>
              <a:buNone/>
              <a:defRPr sz="4800" i="1">
                <a:solidFill>
                  <a:srgbClr val="747676"/>
                </a:solidFill>
              </a:defRPr>
            </a:lvl2pPr>
            <a:lvl3pPr marL="0" indent="0" algn="r">
              <a:lnSpc>
                <a:spcPct val="70000"/>
              </a:lnSpc>
              <a:spcBef>
                <a:spcPts val="600"/>
              </a:spcBef>
              <a:buSzTx/>
              <a:buFontTx/>
              <a:buNone/>
              <a:defRPr sz="4800" i="1">
                <a:solidFill>
                  <a:srgbClr val="747676"/>
                </a:solidFill>
              </a:defRPr>
            </a:lvl3pPr>
            <a:lvl4pPr marL="0" indent="0" algn="r">
              <a:lnSpc>
                <a:spcPct val="70000"/>
              </a:lnSpc>
              <a:spcBef>
                <a:spcPts val="600"/>
              </a:spcBef>
              <a:buSzTx/>
              <a:buFontTx/>
              <a:buNone/>
              <a:defRPr sz="4800" i="1">
                <a:solidFill>
                  <a:srgbClr val="747676"/>
                </a:solidFill>
              </a:defRPr>
            </a:lvl4pPr>
            <a:lvl5pPr marL="0" indent="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6193300" y="9194801"/>
            <a:ext cx="343043" cy="348813"/>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Line"/>
          <p:cNvSpPr>
            <a:spLocks noGrp="1"/>
          </p:cNvSpPr>
          <p:nvPr>
            <p:ph type="body" sz="quarter" idx="13"/>
          </p:nvPr>
        </p:nvSpPr>
        <p:spPr>
          <a:xfrm>
            <a:off x="762024" y="1574800"/>
            <a:ext cx="15816216" cy="0"/>
          </a:xfrm>
          <a:prstGeom prst="line">
            <a:avLst/>
          </a:prstGeom>
          <a:ln w="38100" cap="rnd">
            <a:solidFill>
              <a:srgbClr val="747676"/>
            </a:solidFill>
            <a:custDash>
              <a:ds d="100000" sp="200000"/>
            </a:custDash>
            <a:round/>
          </a:ln>
        </p:spPr>
        <p:txBody>
          <a:bodyPr anchor="ctr">
            <a:noAutofit/>
          </a:bodyPr>
          <a:lstStyle>
            <a:lvl1pPr marL="0" indent="0" defTabSz="457200">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1" name="Line"/>
          <p:cNvSpPr>
            <a:spLocks noGrp="1"/>
          </p:cNvSpPr>
          <p:nvPr>
            <p:ph type="body" sz="quarter" idx="13"/>
          </p:nvPr>
        </p:nvSpPr>
        <p:spPr>
          <a:xfrm>
            <a:off x="762024" y="1574800"/>
            <a:ext cx="15816216" cy="0"/>
          </a:xfrm>
          <a:prstGeom prst="line">
            <a:avLst/>
          </a:prstGeom>
          <a:ln w="38100" cap="rnd">
            <a:solidFill>
              <a:srgbClr val="747676"/>
            </a:solidFill>
            <a:custDash>
              <a:ds d="100000" sp="200000"/>
            </a:custDash>
            <a:round/>
          </a:ln>
        </p:spPr>
        <p:txBody>
          <a:bodyPr anchor="ctr">
            <a:noAutofit/>
          </a:bodyPr>
          <a:lstStyle>
            <a:lvl1pPr marL="0" indent="0" defTabSz="457200">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62" name="Title Text"/>
          <p:cNvSpPr txBox="1">
            <a:spLocks noGrp="1"/>
          </p:cNvSpPr>
          <p:nvPr>
            <p:ph type="title"/>
          </p:nvPr>
        </p:nvSpPr>
        <p:spPr>
          <a:prstGeom prst="rect">
            <a:avLst/>
          </a:prstGeom>
        </p:spPr>
        <p:txBody>
          <a:bodyPr/>
          <a:lstStyle/>
          <a:p>
            <a:r>
              <a:t>Title Text</a:t>
            </a:r>
          </a:p>
        </p:txBody>
      </p:sp>
      <p:sp>
        <p:nvSpPr>
          <p:cNvPr id="6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0" name="118295074_2675x2907.jpeg"/>
          <p:cNvSpPr>
            <a:spLocks noGrp="1"/>
          </p:cNvSpPr>
          <p:nvPr>
            <p:ph type="pic" idx="13"/>
          </p:nvPr>
        </p:nvSpPr>
        <p:spPr>
          <a:xfrm>
            <a:off x="762023" y="508003"/>
            <a:ext cx="9940170" cy="8099439"/>
          </a:xfrm>
          <a:prstGeom prst="rect">
            <a:avLst/>
          </a:prstGeom>
        </p:spPr>
        <p:txBody>
          <a:bodyPr lIns="91439" tIns="45719" rIns="91439" bIns="45719">
            <a:noAutofit/>
          </a:bodyPr>
          <a:lstStyle/>
          <a:p>
            <a:endParaRPr/>
          </a:p>
        </p:txBody>
      </p:sp>
      <p:sp>
        <p:nvSpPr>
          <p:cNvPr id="91" name="182741592_1098x949.jpeg"/>
          <p:cNvSpPr>
            <a:spLocks noGrp="1"/>
          </p:cNvSpPr>
          <p:nvPr>
            <p:ph type="pic" sz="quarter" idx="14"/>
          </p:nvPr>
        </p:nvSpPr>
        <p:spPr>
          <a:xfrm>
            <a:off x="10592414" y="424465"/>
            <a:ext cx="7033743" cy="4559301"/>
          </a:xfrm>
          <a:prstGeom prst="rect">
            <a:avLst/>
          </a:prstGeom>
        </p:spPr>
        <p:txBody>
          <a:bodyPr lIns="91439" tIns="45719" rIns="91439" bIns="45719">
            <a:noAutofit/>
          </a:bodyPr>
          <a:lstStyle/>
          <a:p>
            <a:endParaRPr/>
          </a:p>
        </p:txBody>
      </p:sp>
      <p:sp>
        <p:nvSpPr>
          <p:cNvPr id="92" name="182429520_1646x1646.jpeg"/>
          <p:cNvSpPr>
            <a:spLocks noGrp="1"/>
          </p:cNvSpPr>
          <p:nvPr>
            <p:ph type="pic" sz="quarter" idx="15"/>
          </p:nvPr>
        </p:nvSpPr>
        <p:spPr>
          <a:xfrm>
            <a:off x="10803797" y="4267200"/>
            <a:ext cx="5960715" cy="4470400"/>
          </a:xfrm>
          <a:prstGeom prst="rect">
            <a:avLst/>
          </a:prstGeom>
        </p:spPr>
        <p:txBody>
          <a:bodyPr lIns="91439" tIns="45719" rIns="91439" bIns="45719">
            <a:noAutofit/>
          </a:bodyPr>
          <a:lstStyle/>
          <a:p>
            <a:endParaRPr/>
          </a:p>
        </p:txBody>
      </p:sp>
      <p:sp>
        <p:nvSpPr>
          <p:cNvPr id="93" name="Body Level One…"/>
          <p:cNvSpPr txBox="1">
            <a:spLocks noGrp="1"/>
          </p:cNvSpPr>
          <p:nvPr>
            <p:ph type="body" sz="quarter" idx="1"/>
          </p:nvPr>
        </p:nvSpPr>
        <p:spPr>
          <a:xfrm>
            <a:off x="762024" y="8051800"/>
            <a:ext cx="15816216" cy="1333500"/>
          </a:xfrm>
          <a:prstGeom prst="rect">
            <a:avLst/>
          </a:prstGeom>
        </p:spPr>
        <p:txBody>
          <a:bodyPr/>
          <a:lstStyle>
            <a:lvl1pPr marL="0" indent="0">
              <a:spcBef>
                <a:spcPts val="1400"/>
              </a:spcBef>
              <a:buSzTx/>
              <a:buFontTx/>
              <a:buNone/>
              <a:defRPr sz="2801" i="1" spc="28"/>
            </a:lvl1pPr>
            <a:lvl2pPr marL="0" indent="0">
              <a:spcBef>
                <a:spcPts val="1400"/>
              </a:spcBef>
              <a:buSzTx/>
              <a:buFontTx/>
              <a:buNone/>
              <a:defRPr sz="2801" i="1" spc="28"/>
            </a:lvl2pPr>
            <a:lvl3pPr marL="0" indent="0">
              <a:spcBef>
                <a:spcPts val="1400"/>
              </a:spcBef>
              <a:buSzTx/>
              <a:buFontTx/>
              <a:buNone/>
              <a:defRPr sz="2801" i="1" spc="28"/>
            </a:lvl3pPr>
            <a:lvl4pPr marL="0" indent="0">
              <a:spcBef>
                <a:spcPts val="1400"/>
              </a:spcBef>
              <a:buSzTx/>
              <a:buFontTx/>
              <a:buNone/>
              <a:defRPr sz="2801" i="1" spc="28"/>
            </a:lvl4pPr>
            <a:lvl5pPr marL="0" indent="0">
              <a:spcBef>
                <a:spcPts val="1400"/>
              </a:spcBef>
              <a:buSzTx/>
              <a:buFontTx/>
              <a:buNone/>
              <a:defRPr sz="2801" i="1" spc="28"/>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1" name="“"/>
          <p:cNvSpPr txBox="1"/>
          <p:nvPr/>
        </p:nvSpPr>
        <p:spPr>
          <a:xfrm>
            <a:off x="677355" y="1970982"/>
            <a:ext cx="1194238" cy="27763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0" b="1" i="0" spc="0">
                <a:solidFill>
                  <a:srgbClr val="E4E4E4"/>
                </a:solidFill>
                <a:latin typeface="Baskerville"/>
                <a:ea typeface="Baskerville"/>
                <a:cs typeface="Baskerville"/>
                <a:sym typeface="Baskerville"/>
              </a:defRPr>
            </a:lvl1pPr>
          </a:lstStyle>
          <a:p>
            <a:r>
              <a:rPr sz="21001"/>
              <a:t>“</a:t>
            </a:r>
          </a:p>
        </p:txBody>
      </p:sp>
      <p:sp>
        <p:nvSpPr>
          <p:cNvPr id="102" name="Type a quote here."/>
          <p:cNvSpPr txBox="1">
            <a:spLocks noGrp="1"/>
          </p:cNvSpPr>
          <p:nvPr>
            <p:ph type="body" sz="quarter" idx="13"/>
          </p:nvPr>
        </p:nvSpPr>
        <p:spPr>
          <a:xfrm>
            <a:off x="2590879" y="3870538"/>
            <a:ext cx="13987361" cy="841256"/>
          </a:xfrm>
          <a:prstGeom prst="rect">
            <a:avLst/>
          </a:prstGeom>
        </p:spPr>
        <p:txBody>
          <a:bodyPr>
            <a:spAutoFit/>
          </a:bodyPr>
          <a:lstStyle>
            <a:lvl1pPr marL="0" indent="0">
              <a:spcBef>
                <a:spcPts val="1600"/>
              </a:spcBef>
              <a:buSzTx/>
              <a:buFontTx/>
              <a:buNone/>
              <a:defRPr sz="4800">
                <a:solidFill>
                  <a:srgbClr val="747676"/>
                </a:solidFill>
              </a:defRPr>
            </a:lvl1pPr>
          </a:lstStyle>
          <a:p>
            <a:r>
              <a:t>Type a quote here.</a:t>
            </a:r>
          </a:p>
        </p:txBody>
      </p:sp>
      <p:sp>
        <p:nvSpPr>
          <p:cNvPr id="103" name="-Joe Bloggs"/>
          <p:cNvSpPr txBox="1">
            <a:spLocks noGrp="1"/>
          </p:cNvSpPr>
          <p:nvPr>
            <p:ph type="body" sz="quarter" idx="14"/>
          </p:nvPr>
        </p:nvSpPr>
        <p:spPr>
          <a:xfrm>
            <a:off x="2590879" y="7772402"/>
            <a:ext cx="13987361" cy="652871"/>
          </a:xfrm>
          <a:prstGeom prst="rect">
            <a:avLst/>
          </a:prstGeom>
        </p:spPr>
        <p:txBody>
          <a:bodyPr>
            <a:spAutoFit/>
          </a:bodyPr>
          <a:lstStyle>
            <a:lvl1pPr marL="0" indent="0" algn="r">
              <a:lnSpc>
                <a:spcPct val="70000"/>
              </a:lnSpc>
              <a:spcBef>
                <a:spcPts val="1600"/>
              </a:spcBef>
              <a:buSzTx/>
              <a:buFontTx/>
              <a:buNone/>
              <a:defRPr sz="4800" i="1">
                <a:solidFill>
                  <a:srgbClr val="6B6D6D"/>
                </a:solidFill>
              </a:defRPr>
            </a:lvl1pPr>
          </a:lstStyle>
          <a:p>
            <a:r>
              <a:t>-Joe Bloggs</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1" name="118295074_2675x2907.jpeg"/>
          <p:cNvSpPr>
            <a:spLocks noGrp="1"/>
          </p:cNvSpPr>
          <p:nvPr>
            <p:ph type="pic" idx="13"/>
          </p:nvPr>
        </p:nvSpPr>
        <p:spPr>
          <a:xfrm>
            <a:off x="-84669" y="-139700"/>
            <a:ext cx="17526535" cy="14280952"/>
          </a:xfrm>
          <a:prstGeom prst="rect">
            <a:avLst/>
          </a:prstGeom>
        </p:spPr>
        <p:txBody>
          <a:bodyPr lIns="91439" tIns="45719" rIns="91439" bIns="45719">
            <a:noAutofit/>
          </a:bodyPr>
          <a:lstStyle/>
          <a:p>
            <a:endParaRPr/>
          </a:p>
        </p:txBody>
      </p:sp>
      <p:sp>
        <p:nvSpPr>
          <p:cNvPr id="112" name="Slide Number"/>
          <p:cNvSpPr txBox="1">
            <a:spLocks noGrp="1"/>
          </p:cNvSpPr>
          <p:nvPr>
            <p:ph type="sldNum" sz="quarter" idx="2"/>
          </p:nvPr>
        </p:nvSpPr>
        <p:spPr>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762024" y="723900"/>
            <a:ext cx="15816216" cy="723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762024" y="1803400"/>
            <a:ext cx="15816216" cy="7226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6178013" y="9194801"/>
            <a:ext cx="343043" cy="348813"/>
          </a:xfrm>
          <a:prstGeom prst="rect">
            <a:avLst/>
          </a:prstGeom>
          <a:ln w="12700">
            <a:miter lim="400000"/>
          </a:ln>
        </p:spPr>
        <p:txBody>
          <a:bodyPr wrap="none" lIns="50800" tIns="50800" rIns="50800" bIns="50800">
            <a:spAutoFit/>
          </a:bodyPr>
          <a:lstStyle>
            <a:lvl1pPr algn="r">
              <a:spcBef>
                <a:spcPts val="0"/>
              </a:spcBef>
              <a:defRPr sz="1600" i="0" spc="0">
                <a:solidFill>
                  <a:srgbClr val="747676"/>
                </a:solidFill>
                <a:latin typeface="DIN Alternate"/>
                <a:ea typeface="DIN Alternate"/>
                <a:cs typeface="DIN Alternate"/>
                <a:sym typeface="DIN Alternat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Lst>
  <p:transition spd="med"/>
  <p:txStyles>
    <p:titleStyle>
      <a:lvl1pPr marL="0" marR="0" indent="0"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1pPr>
      <a:lvl2pPr marL="0" marR="0" indent="342917"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2pPr>
      <a:lvl3pPr marL="0" marR="0" indent="685835"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3pPr>
      <a:lvl4pPr marL="0" marR="0" indent="1028752"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4pPr>
      <a:lvl5pPr marL="0" marR="0" indent="1371668"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5pPr>
      <a:lvl6pPr marL="0" marR="0" indent="1714586"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6pPr>
      <a:lvl7pPr marL="0" marR="0" indent="2057503"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7pPr>
      <a:lvl8pPr marL="0" marR="0" indent="2400420"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8pPr>
      <a:lvl9pPr marL="0" marR="0" indent="2743337" algn="l" defTabSz="584229" rtl="0" latinLnBrk="0">
        <a:lnSpc>
          <a:spcPct val="100000"/>
        </a:lnSpc>
        <a:spcBef>
          <a:spcPts val="2300"/>
        </a:spcBef>
        <a:spcAft>
          <a:spcPts val="0"/>
        </a:spcAft>
        <a:buClrTx/>
        <a:buSzTx/>
        <a:buFontTx/>
        <a:buNone/>
        <a:tabLst/>
        <a:defRPr sz="5201" b="0" i="0" u="none" strike="noStrike" cap="all" spc="0" baseline="0">
          <a:solidFill>
            <a:srgbClr val="747676"/>
          </a:solidFill>
          <a:uFillTx/>
          <a:latin typeface="+mn-lt"/>
          <a:ea typeface="+mn-ea"/>
          <a:cs typeface="+mn-cs"/>
          <a:sym typeface="DIN Condensed"/>
        </a:defRPr>
      </a:lvl9pPr>
    </p:titleStyle>
    <p:bodyStyle>
      <a:lvl1pPr marL="469924"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1pPr>
      <a:lvl2pPr marL="939847"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2pPr>
      <a:lvl3pPr marL="1409771"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3pPr>
      <a:lvl4pPr marL="1879694"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4pPr>
      <a:lvl5pPr marL="2349617"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5pPr>
      <a:lvl6pPr marL="2819541"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6pPr>
      <a:lvl7pPr marL="3289465"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7pPr>
      <a:lvl8pPr marL="3759388"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8pPr>
      <a:lvl9pPr marL="4229312" marR="0" indent="-469924" algn="l" defTabSz="584229" rtl="0" latinLnBrk="0">
        <a:lnSpc>
          <a:spcPct val="100000"/>
        </a:lnSpc>
        <a:spcBef>
          <a:spcPts val="1800"/>
        </a:spcBef>
        <a:spcAft>
          <a:spcPts val="0"/>
        </a:spcAft>
        <a:buClrTx/>
        <a:buSzPct val="75000"/>
        <a:buFont typeface="Zapf Dingbats"/>
        <a:buChar char="➤"/>
        <a:tabLst/>
        <a:defRPr sz="3200" b="0" i="0" u="none" strike="noStrike" cap="none" spc="0" baseline="0">
          <a:solidFill>
            <a:srgbClr val="5C5C5C"/>
          </a:solidFill>
          <a:uFillTx/>
          <a:latin typeface="Iowan Old Style"/>
          <a:ea typeface="Iowan Old Style"/>
          <a:cs typeface="Iowan Old Style"/>
          <a:sym typeface="Iowan Old Style"/>
        </a:defRPr>
      </a:lvl9pPr>
    </p:bodyStyle>
    <p:otherStyle>
      <a:lvl1pPr marL="0" marR="0" indent="0"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1pPr>
      <a:lvl2pPr marL="0" marR="0" indent="228611"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2pPr>
      <a:lvl3pPr marL="0" marR="0" indent="457223"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3pPr>
      <a:lvl4pPr marL="0" marR="0" indent="685835"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4pPr>
      <a:lvl5pPr marL="0" marR="0" indent="914446"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5pPr>
      <a:lvl6pPr marL="0" marR="0" indent="1143057"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6pPr>
      <a:lvl7pPr marL="0" marR="0" indent="1371668"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7pPr>
      <a:lvl8pPr marL="0" marR="0" indent="1600280"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8pPr>
      <a:lvl9pPr marL="0" marR="0" indent="1828892" algn="r" defTabSz="584229"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1.xml"/><Relationship Id="rId1" Type="http://schemas.openxmlformats.org/officeDocument/2006/relationships/video" Target="https://www.youtube.com/embed/nNmUSdyCvZo"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Grp="1" noChangeAspect="1"/>
          </p:cNvPicPr>
          <p:nvPr>
            <p:ph type="pic" idx="13"/>
          </p:nvPr>
        </p:nvPicPr>
        <p:blipFill>
          <a:blip r:embed="rId2">
            <a:extLst/>
          </a:blip>
          <a:srcRect l="34155" t="129" r="9870" b="129"/>
          <a:stretch>
            <a:fillRect/>
          </a:stretch>
        </p:blipFill>
        <p:spPr>
          <a:xfrm>
            <a:off x="10955312" y="0"/>
            <a:ext cx="6384951" cy="9753600"/>
          </a:xfrm>
          <a:prstGeom prst="rect">
            <a:avLst/>
          </a:prstGeom>
        </p:spPr>
      </p:pic>
      <p:sp>
        <p:nvSpPr>
          <p:cNvPr id="129" name="Line"/>
          <p:cNvSpPr>
            <a:spLocks noGrp="1"/>
          </p:cNvSpPr>
          <p:nvPr>
            <p:ph type="body" idx="14"/>
          </p:nvPr>
        </p:nvSpPr>
        <p:spPr>
          <a:prstGeom prst="line">
            <a:avLst/>
          </a:prstGeom>
        </p:spPr>
        <p:txBody>
          <a:bodyPr>
            <a:noAutofit/>
          </a:bodyPr>
          <a:lstStyle/>
          <a:p>
            <a:pPr>
              <a:defRPr sz="1200">
                <a:solidFill>
                  <a:srgbClr val="000000"/>
                </a:solidFill>
                <a:latin typeface="Helvetica"/>
                <a:ea typeface="Helvetica"/>
                <a:cs typeface="Helvetica"/>
                <a:sym typeface="Helvetica"/>
              </a:defRPr>
            </a:pPr>
            <a:endParaRPr dirty="0"/>
          </a:p>
        </p:txBody>
      </p:sp>
      <p:sp>
        <p:nvSpPr>
          <p:cNvPr id="130" name="Download your drugs"/>
          <p:cNvSpPr txBox="1">
            <a:spLocks noGrp="1"/>
          </p:cNvSpPr>
          <p:nvPr>
            <p:ph type="title"/>
          </p:nvPr>
        </p:nvSpPr>
        <p:spPr>
          <a:prstGeom prst="rect">
            <a:avLst/>
          </a:prstGeom>
        </p:spPr>
        <p:txBody>
          <a:bodyPr>
            <a:normAutofit/>
          </a:bodyPr>
          <a:lstStyle/>
          <a:p>
            <a:r>
              <a:rPr sz="9600" dirty="0"/>
              <a:t>Download your drugs</a:t>
            </a:r>
            <a:r>
              <a:rPr lang="en-AU" sz="9600" dirty="0"/>
              <a:t>?</a:t>
            </a:r>
            <a:endParaRPr sz="9600" dirty="0"/>
          </a:p>
        </p:txBody>
      </p:sp>
      <p:sp>
        <p:nvSpPr>
          <p:cNvPr id="131" name="Alexia Maddox, Deakin…"/>
          <p:cNvSpPr txBox="1">
            <a:spLocks noGrp="1"/>
          </p:cNvSpPr>
          <p:nvPr>
            <p:ph type="body" sz="quarter" idx="1"/>
          </p:nvPr>
        </p:nvSpPr>
        <p:spPr>
          <a:xfrm>
            <a:off x="376518" y="8111671"/>
            <a:ext cx="8987901" cy="1358900"/>
          </a:xfrm>
          <a:prstGeom prst="rect">
            <a:avLst/>
          </a:prstGeom>
        </p:spPr>
        <p:txBody>
          <a:bodyPr>
            <a:normAutofit/>
          </a:bodyPr>
          <a:lstStyle/>
          <a:p>
            <a:pPr defTabSz="496595">
              <a:spcBef>
                <a:spcPts val="500"/>
              </a:spcBef>
              <a:defRPr sz="4080"/>
            </a:pPr>
            <a:r>
              <a:rPr dirty="0"/>
              <a:t>Alexia Maddox, Deakin</a:t>
            </a:r>
            <a:r>
              <a:rPr lang="en-AU" dirty="0"/>
              <a:t>, @</a:t>
            </a:r>
            <a:r>
              <a:rPr lang="en-AU" dirty="0" err="1"/>
              <a:t>alexiamadd</a:t>
            </a:r>
            <a:endParaRPr dirty="0"/>
          </a:p>
          <a:p>
            <a:pPr defTabSz="496595">
              <a:spcBef>
                <a:spcPts val="500"/>
              </a:spcBef>
              <a:defRPr sz="4080"/>
            </a:pPr>
            <a:r>
              <a:rPr dirty="0"/>
              <a:t>Monica Barratt, RMIT</a:t>
            </a:r>
            <a:r>
              <a:rPr lang="en-AU" dirty="0"/>
              <a:t>, @</a:t>
            </a:r>
            <a:r>
              <a:rPr lang="en-AU" dirty="0" err="1"/>
              <a:t>monicabarratt</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What are Digital Drugs…"/>
          <p:cNvSpPr txBox="1"/>
          <p:nvPr/>
        </p:nvSpPr>
        <p:spPr>
          <a:xfrm>
            <a:off x="762024" y="2192162"/>
            <a:ext cx="9261565" cy="63504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411182" indent="-411182">
              <a:buSzPct val="75000"/>
              <a:buFont typeface="Zapf Dingbats"/>
              <a:buChar char="➤"/>
              <a:defRPr sz="4000" spc="39"/>
            </a:pPr>
            <a:r>
              <a:rPr sz="4800" i="0" dirty="0"/>
              <a:t>What are </a:t>
            </a:r>
            <a:r>
              <a:rPr lang="en-AU" sz="4800" i="0" dirty="0"/>
              <a:t>d</a:t>
            </a:r>
            <a:r>
              <a:rPr sz="4800" i="0" dirty="0" err="1"/>
              <a:t>igital</a:t>
            </a:r>
            <a:r>
              <a:rPr sz="4800" i="0" dirty="0"/>
              <a:t> </a:t>
            </a:r>
            <a:r>
              <a:rPr lang="en-AU" sz="4800" i="0" dirty="0"/>
              <a:t>d</a:t>
            </a:r>
            <a:r>
              <a:rPr sz="4800" i="0" dirty="0"/>
              <a:t>rugs</a:t>
            </a:r>
            <a:r>
              <a:rPr lang="en-AU" sz="4800" i="0" dirty="0"/>
              <a:t>?</a:t>
            </a:r>
            <a:endParaRPr sz="4800" i="0" dirty="0"/>
          </a:p>
          <a:p>
            <a:pPr marL="411182" indent="-411182">
              <a:buSzPct val="75000"/>
              <a:buFont typeface="Zapf Dingbats"/>
              <a:buChar char="➤"/>
              <a:defRPr sz="4000" spc="39"/>
            </a:pPr>
            <a:r>
              <a:rPr sz="4800" i="0" dirty="0"/>
              <a:t>How do you get them?</a:t>
            </a:r>
          </a:p>
          <a:p>
            <a:pPr marL="411182" indent="-411182">
              <a:buSzPct val="75000"/>
              <a:buFont typeface="Zapf Dingbats"/>
              <a:buChar char="➤"/>
              <a:defRPr sz="4000" spc="39"/>
            </a:pPr>
            <a:r>
              <a:rPr sz="4800" i="0" dirty="0"/>
              <a:t>How do they work?</a:t>
            </a:r>
          </a:p>
          <a:p>
            <a:pPr marL="411182" indent="-411182">
              <a:buSzPct val="75000"/>
              <a:buFont typeface="Zapf Dingbats"/>
              <a:buChar char="➤"/>
              <a:defRPr sz="4000" spc="39"/>
            </a:pPr>
            <a:r>
              <a:rPr sz="4800" i="0" dirty="0"/>
              <a:t>The digital-body instrument</a:t>
            </a:r>
          </a:p>
          <a:p>
            <a:pPr marL="411182" indent="-411182">
              <a:buSzPct val="75000"/>
              <a:buFont typeface="Zapf Dingbats"/>
              <a:buChar char="➤"/>
              <a:defRPr sz="4000" spc="39"/>
            </a:pPr>
            <a:r>
              <a:rPr sz="4800" i="0" dirty="0"/>
              <a:t>Drug parallels</a:t>
            </a:r>
          </a:p>
          <a:p>
            <a:pPr marL="411182" indent="-411182">
              <a:buSzPct val="75000"/>
              <a:buFont typeface="Zapf Dingbats"/>
              <a:buChar char="➤"/>
              <a:defRPr sz="4000" spc="39"/>
            </a:pPr>
            <a:r>
              <a:rPr sz="4800" i="0" dirty="0"/>
              <a:t>The politics of pleasure</a:t>
            </a:r>
          </a:p>
          <a:p>
            <a:pPr marL="411182" indent="-411182">
              <a:buSzPct val="75000"/>
              <a:buFont typeface="Zapf Dingbats"/>
              <a:buChar char="➤"/>
              <a:defRPr sz="4000" spc="39"/>
            </a:pPr>
            <a:r>
              <a:rPr sz="4800" i="0" dirty="0"/>
              <a:t>Digital </a:t>
            </a:r>
            <a:r>
              <a:rPr lang="en-AU" sz="4800" i="0" dirty="0"/>
              <a:t>d</a:t>
            </a:r>
            <a:r>
              <a:rPr sz="4800" i="0" dirty="0"/>
              <a:t>rug </a:t>
            </a:r>
            <a:r>
              <a:rPr lang="en-AU" sz="4800" i="0" dirty="0" err="1"/>
              <a:t>fu</a:t>
            </a:r>
            <a:r>
              <a:rPr sz="4800" i="0" dirty="0" err="1"/>
              <a:t>tures</a:t>
            </a:r>
            <a:endParaRPr sz="4800" i="0" dirty="0"/>
          </a:p>
        </p:txBody>
      </p:sp>
      <p:sp>
        <p:nvSpPr>
          <p:cNvPr id="3" name="Text Placeholder 2">
            <a:extLst>
              <a:ext uri="{FF2B5EF4-FFF2-40B4-BE49-F238E27FC236}">
                <a16:creationId xmlns:a16="http://schemas.microsoft.com/office/drawing/2014/main" id="{B5EE8009-3F5C-48C5-BD74-496BFF476322}"/>
              </a:ext>
            </a:extLst>
          </p:cNvPr>
          <p:cNvSpPr>
            <a:spLocks noGrp="1"/>
          </p:cNvSpPr>
          <p:nvPr>
            <p:ph type="body" sz="quarter" idx="13"/>
          </p:nvPr>
        </p:nvSpPr>
        <p:spPr/>
        <p:txBody>
          <a:bodyPr/>
          <a:lstStyle/>
          <a:p>
            <a:endParaRPr lang="en-AU"/>
          </a:p>
        </p:txBody>
      </p:sp>
      <p:sp>
        <p:nvSpPr>
          <p:cNvPr id="135" name="Digital Drugs: An Overview"/>
          <p:cNvSpPr txBox="1">
            <a:spLocks noGrp="1"/>
          </p:cNvSpPr>
          <p:nvPr>
            <p:ph type="title"/>
          </p:nvPr>
        </p:nvSpPr>
        <p:spPr>
          <a:prstGeom prst="rect">
            <a:avLst/>
          </a:prstGeom>
        </p:spPr>
        <p:txBody>
          <a:bodyPr>
            <a:noAutofit/>
          </a:bodyPr>
          <a:lstStyle>
            <a:lvl1pPr defTabSz="543305">
              <a:spcBef>
                <a:spcPts val="2100"/>
              </a:spcBef>
              <a:defRPr sz="4836"/>
            </a:lvl1pPr>
          </a:lstStyle>
          <a:p>
            <a:r>
              <a:rPr sz="4800" dirty="0"/>
              <a:t>Digital Drugs: An Overview</a:t>
            </a:r>
          </a:p>
        </p:txBody>
      </p:sp>
      <p:pic>
        <p:nvPicPr>
          <p:cNvPr id="8" name="Image" descr="Image">
            <a:extLst>
              <a:ext uri="{FF2B5EF4-FFF2-40B4-BE49-F238E27FC236}">
                <a16:creationId xmlns:a16="http://schemas.microsoft.com/office/drawing/2014/main" id="{5B474927-1948-4503-B2B5-DFC82797EE3F}"/>
              </a:ext>
            </a:extLst>
          </p:cNvPr>
          <p:cNvPicPr>
            <a:picLocks noChangeAspect="1"/>
          </p:cNvPicPr>
          <p:nvPr/>
        </p:nvPicPr>
        <p:blipFill>
          <a:blip r:embed="rId2">
            <a:extLst/>
          </a:blip>
          <a:srcRect l="34155" t="129" r="9870" b="129"/>
          <a:stretch>
            <a:fillRect/>
          </a:stretch>
        </p:blipFill>
        <p:spPr>
          <a:xfrm>
            <a:off x="10955312" y="0"/>
            <a:ext cx="6384951" cy="9753600"/>
          </a:xfrm>
          <a:prstGeom prst="rect">
            <a:avLst/>
          </a:prstGeom>
          <a:ln w="38100" cap="rnd">
            <a:noFill/>
            <a:custDash>
              <a:ds d="100000" sp="200000"/>
            </a:custDash>
            <a:round/>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Line"/>
          <p:cNvSpPr>
            <a:spLocks noGrp="1"/>
          </p:cNvSpPr>
          <p:nvPr>
            <p:ph type="body" idx="13"/>
          </p:nvPr>
        </p:nvSpPr>
        <p:spPr>
          <a:prstGeom prst="line">
            <a:avLst/>
          </a:prstGeom>
        </p:spPr>
        <p:txBody>
          <a:bodyPr/>
          <a:lstStyle/>
          <a:p>
            <a:pPr>
              <a:defRPr sz="1200">
                <a:solidFill>
                  <a:srgbClr val="000000"/>
                </a:solidFill>
                <a:latin typeface="Helvetica"/>
                <a:ea typeface="Helvetica"/>
                <a:cs typeface="Helvetica"/>
                <a:sym typeface="Helvetica"/>
              </a:defRPr>
            </a:pPr>
            <a:endParaRPr/>
          </a:p>
        </p:txBody>
      </p:sp>
      <p:sp>
        <p:nvSpPr>
          <p:cNvPr id="139" name="What are digital drugs?"/>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dirty="0"/>
              <a:t>What are digital drugs?</a:t>
            </a:r>
          </a:p>
        </p:txBody>
      </p:sp>
      <p:sp>
        <p:nvSpPr>
          <p:cNvPr id="140" name="Existing definition…"/>
          <p:cNvSpPr txBox="1">
            <a:spLocks noGrp="1"/>
          </p:cNvSpPr>
          <p:nvPr>
            <p:ph type="body" sz="half" idx="1"/>
          </p:nvPr>
        </p:nvSpPr>
        <p:spPr>
          <a:xfrm>
            <a:off x="762025" y="1959431"/>
            <a:ext cx="7077610" cy="6740815"/>
          </a:xfrm>
          <a:prstGeom prst="rect">
            <a:avLst/>
          </a:prstGeom>
        </p:spPr>
        <p:txBody>
          <a:bodyPr>
            <a:noAutofit/>
          </a:bodyPr>
          <a:lstStyle/>
          <a:p>
            <a:pPr marL="0" indent="0">
              <a:buSzTx/>
              <a:buNone/>
              <a:defRPr b="1"/>
            </a:pPr>
            <a:r>
              <a:rPr sz="4000" dirty="0"/>
              <a:t>Existing definition</a:t>
            </a:r>
          </a:p>
          <a:p>
            <a:r>
              <a:rPr sz="4000" dirty="0"/>
              <a:t>Drugs that are both </a:t>
            </a:r>
            <a:r>
              <a:rPr sz="4000" b="1" dirty="0"/>
              <a:t>dependent on and substantially constituted</a:t>
            </a:r>
            <a:r>
              <a:rPr sz="4000" dirty="0"/>
              <a:t> by multiple digital representations and connections, and whose use and effectiveness is </a:t>
            </a:r>
            <a:r>
              <a:rPr sz="4000" b="1" dirty="0"/>
              <a:t>strongly mediated</a:t>
            </a:r>
            <a:r>
              <a:rPr sz="4000" dirty="0"/>
              <a:t> through digital means </a:t>
            </a:r>
            <a:br>
              <a:rPr lang="en-AU" sz="4000" dirty="0"/>
            </a:br>
            <a:br>
              <a:rPr lang="en-AU" sz="2000" dirty="0"/>
            </a:br>
            <a:r>
              <a:rPr sz="2000" dirty="0"/>
              <a:t>Cornford and </a:t>
            </a:r>
            <a:r>
              <a:rPr sz="2000" dirty="0" err="1"/>
              <a:t>Lichtner</a:t>
            </a:r>
            <a:r>
              <a:rPr sz="2000" dirty="0"/>
              <a:t> </a:t>
            </a:r>
            <a:r>
              <a:rPr lang="en-AU" sz="2000" dirty="0"/>
              <a:t>(</a:t>
            </a:r>
            <a:r>
              <a:rPr sz="2000" dirty="0"/>
              <a:t>2014)</a:t>
            </a:r>
          </a:p>
        </p:txBody>
      </p:sp>
      <p:sp>
        <p:nvSpPr>
          <p:cNvPr id="141" name="Our definition…"/>
          <p:cNvSpPr txBox="1"/>
          <p:nvPr/>
        </p:nvSpPr>
        <p:spPr>
          <a:xfrm>
            <a:off x="9130938" y="1998620"/>
            <a:ext cx="6669355" cy="74752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spcBef>
                <a:spcPts val="1800"/>
              </a:spcBef>
              <a:defRPr sz="3200" b="1" i="0" spc="0"/>
            </a:pPr>
            <a:r>
              <a:rPr sz="4000" dirty="0"/>
              <a:t>Our definition</a:t>
            </a:r>
          </a:p>
          <a:p>
            <a:pPr marL="469924" indent="-469924">
              <a:spcBef>
                <a:spcPts val="1800"/>
              </a:spcBef>
              <a:buSzPct val="75000"/>
              <a:buFont typeface="Zapf Dingbats"/>
              <a:buChar char="➤"/>
              <a:defRPr sz="3200" i="0" spc="0"/>
            </a:pPr>
            <a:r>
              <a:rPr sz="4000" dirty="0"/>
              <a:t>Digital drugs are constituted by </a:t>
            </a:r>
            <a:r>
              <a:rPr sz="4000" b="1" dirty="0"/>
              <a:t>digital resonance</a:t>
            </a:r>
            <a:r>
              <a:rPr sz="4000" dirty="0"/>
              <a:t> that incorporates platforms, representations and connections, whose use and effectiveness is mediated through </a:t>
            </a:r>
            <a:r>
              <a:rPr sz="4000" b="1" dirty="0"/>
              <a:t>the digital-body instrument.</a:t>
            </a:r>
          </a:p>
        </p:txBody>
      </p:sp>
      <p:pic>
        <p:nvPicPr>
          <p:cNvPr id="142" name="binaural beat 2.jpg" descr="binaural beat 2.jpg"/>
          <p:cNvPicPr>
            <a:picLocks noChangeAspect="1"/>
          </p:cNvPicPr>
          <p:nvPr/>
        </p:nvPicPr>
        <p:blipFill>
          <a:blip r:embed="rId2">
            <a:extLst/>
          </a:blip>
          <a:stretch>
            <a:fillRect/>
          </a:stretch>
        </p:blipFill>
        <p:spPr>
          <a:xfrm>
            <a:off x="13676811" y="0"/>
            <a:ext cx="3654722" cy="1590879"/>
          </a:xfrm>
          <a:prstGeom prst="rect">
            <a:avLst/>
          </a:prstGeom>
          <a:ln w="12700">
            <a:miter lim="400000"/>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40E287-119D-4C28-9923-DD79D95FEF7B}"/>
              </a:ext>
            </a:extLst>
          </p:cNvPr>
          <p:cNvSpPr>
            <a:spLocks noGrp="1"/>
          </p:cNvSpPr>
          <p:nvPr>
            <p:ph type="body" sz="quarter" idx="13"/>
          </p:nvPr>
        </p:nvSpPr>
        <p:spPr/>
        <p:txBody>
          <a:bodyPr/>
          <a:lstStyle/>
          <a:p>
            <a:endParaRPr lang="en-AU"/>
          </a:p>
        </p:txBody>
      </p:sp>
      <p:sp>
        <p:nvSpPr>
          <p:cNvPr id="146" name="Our definition…"/>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dirty="0"/>
              <a:t>Our definition…</a:t>
            </a:r>
          </a:p>
        </p:txBody>
      </p:sp>
      <p:sp>
        <p:nvSpPr>
          <p:cNvPr id="147" name="Removes the material caveats or the previous definition by:…"/>
          <p:cNvSpPr txBox="1">
            <a:spLocks noGrp="1"/>
          </p:cNvSpPr>
          <p:nvPr>
            <p:ph type="body" idx="1"/>
          </p:nvPr>
        </p:nvSpPr>
        <p:spPr>
          <a:xfrm>
            <a:off x="762024" y="2171700"/>
            <a:ext cx="15816216" cy="6858000"/>
          </a:xfrm>
          <a:prstGeom prst="rect">
            <a:avLst/>
          </a:prstGeom>
        </p:spPr>
        <p:txBody>
          <a:bodyPr>
            <a:normAutofit fontScale="92500" lnSpcReduction="10000"/>
          </a:bodyPr>
          <a:lstStyle/>
          <a:p>
            <a:pPr marL="0" indent="0">
              <a:buSzTx/>
              <a:buNone/>
              <a:defRPr sz="3700"/>
            </a:pPr>
            <a:r>
              <a:rPr lang="en-AU" sz="4400" i="1" dirty="0"/>
              <a:t>Digital drugs are constituted by digital resonance that incorporates platforms, representations and connections, whose use and effectiveness is mediated through the digital-body instrument.</a:t>
            </a:r>
          </a:p>
          <a:p>
            <a:pPr marL="0" indent="0">
              <a:buSzTx/>
              <a:buNone/>
              <a:defRPr sz="3700"/>
            </a:pPr>
            <a:endParaRPr lang="en-AU" sz="2700" dirty="0"/>
          </a:p>
          <a:p>
            <a:pPr marL="0" indent="0">
              <a:buSzTx/>
              <a:buNone/>
              <a:defRPr sz="3700"/>
            </a:pPr>
            <a:r>
              <a:rPr sz="4400" dirty="0"/>
              <a:t>Removes the material caveats o</a:t>
            </a:r>
            <a:r>
              <a:rPr lang="en-AU" sz="4400" dirty="0"/>
              <a:t>f</a:t>
            </a:r>
            <a:r>
              <a:rPr sz="4400" dirty="0"/>
              <a:t> the previous definition by:</a:t>
            </a:r>
          </a:p>
          <a:p>
            <a:pPr>
              <a:defRPr sz="3700"/>
            </a:pPr>
            <a:r>
              <a:rPr sz="3800" dirty="0"/>
              <a:t>Introducing sound, binaural beats, through the notion of resonance.</a:t>
            </a:r>
          </a:p>
          <a:p>
            <a:pPr>
              <a:defRPr sz="3700"/>
            </a:pPr>
            <a:r>
              <a:rPr sz="3800" dirty="0"/>
              <a:t>Positions the drug as a digital artefact.</a:t>
            </a:r>
          </a:p>
          <a:p>
            <a:pPr>
              <a:defRPr sz="3700"/>
            </a:pPr>
            <a:r>
              <a:rPr sz="3800" dirty="0"/>
              <a:t>Introduces or </a:t>
            </a:r>
            <a:r>
              <a:rPr sz="3800" dirty="0" err="1"/>
              <a:t>centres</a:t>
            </a:r>
            <a:r>
              <a:rPr sz="3800" dirty="0"/>
              <a:t> the body.</a:t>
            </a:r>
          </a:p>
          <a:p>
            <a:pPr marL="0" indent="0">
              <a:buSzTx/>
              <a:buNone/>
              <a:defRPr i="1"/>
            </a:pPr>
            <a:endParaRPr dirty="0"/>
          </a:p>
          <a:p>
            <a:pPr marL="0" indent="0" algn="ctr">
              <a:buSzTx/>
              <a:buNone/>
              <a:defRPr sz="4400" i="1"/>
            </a:pPr>
            <a:r>
              <a:rPr dirty="0"/>
              <a:t>So how do you get them and how do they work?</a:t>
            </a:r>
          </a:p>
        </p:txBody>
      </p:sp>
      <p:pic>
        <p:nvPicPr>
          <p:cNvPr id="148" name="binaural beat 2.jpg" descr="binaural beat 2.jpg"/>
          <p:cNvPicPr>
            <a:picLocks noChangeAspect="1"/>
          </p:cNvPicPr>
          <p:nvPr/>
        </p:nvPicPr>
        <p:blipFill>
          <a:blip r:embed="rId2">
            <a:extLst/>
          </a:blip>
          <a:stretch>
            <a:fillRect/>
          </a:stretch>
        </p:blipFill>
        <p:spPr>
          <a:xfrm>
            <a:off x="13022262" y="0"/>
            <a:ext cx="4318001" cy="1879601"/>
          </a:xfrm>
          <a:prstGeom prst="rect">
            <a:avLst/>
          </a:prstGeom>
          <a:ln w="12700">
            <a:miter lim="400000"/>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Line"/>
          <p:cNvSpPr>
            <a:spLocks noGrp="1"/>
          </p:cNvSpPr>
          <p:nvPr>
            <p:ph type="body" idx="13"/>
          </p:nvPr>
        </p:nvSpPr>
        <p:spPr>
          <a:prstGeom prst="line">
            <a:avLst/>
          </a:prstGeom>
        </p:spPr>
        <p:txBody>
          <a:bodyPr/>
          <a:lstStyle/>
          <a:p>
            <a:pPr>
              <a:defRPr sz="1200">
                <a:solidFill>
                  <a:srgbClr val="000000"/>
                </a:solidFill>
                <a:latin typeface="Helvetica"/>
                <a:ea typeface="Helvetica"/>
                <a:cs typeface="Helvetica"/>
                <a:sym typeface="Helvetica"/>
              </a:defRPr>
            </a:pPr>
            <a:endParaRPr/>
          </a:p>
        </p:txBody>
      </p:sp>
      <p:sp>
        <p:nvSpPr>
          <p:cNvPr id="151" name="drug access"/>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lang="en-AU" dirty="0"/>
              <a:t>How do you get them?</a:t>
            </a:r>
            <a:endParaRPr dirty="0"/>
          </a:p>
        </p:txBody>
      </p:sp>
      <p:pic>
        <p:nvPicPr>
          <p:cNvPr id="152" name="soundcloud MDMA.jpg" descr="soundcloud MDMA.jpg"/>
          <p:cNvPicPr>
            <a:picLocks noChangeAspect="1"/>
          </p:cNvPicPr>
          <p:nvPr/>
        </p:nvPicPr>
        <p:blipFill>
          <a:blip r:embed="rId2">
            <a:extLst/>
          </a:blip>
          <a:stretch>
            <a:fillRect/>
          </a:stretch>
        </p:blipFill>
        <p:spPr>
          <a:xfrm>
            <a:off x="795932" y="4263042"/>
            <a:ext cx="8036325" cy="4953897"/>
          </a:xfrm>
          <a:prstGeom prst="rect">
            <a:avLst/>
          </a:prstGeom>
          <a:ln w="12700">
            <a:miter lim="400000"/>
          </a:ln>
        </p:spPr>
      </p:pic>
      <p:pic>
        <p:nvPicPr>
          <p:cNvPr id="153" name="Youtube.jpg" descr="Youtube.jpg"/>
          <p:cNvPicPr>
            <a:picLocks noChangeAspect="1"/>
          </p:cNvPicPr>
          <p:nvPr/>
        </p:nvPicPr>
        <p:blipFill>
          <a:blip r:embed="rId3">
            <a:extLst/>
          </a:blip>
          <a:stretch>
            <a:fillRect/>
          </a:stretch>
        </p:blipFill>
        <p:spPr>
          <a:xfrm>
            <a:off x="10794470" y="4202838"/>
            <a:ext cx="4812828" cy="5101201"/>
          </a:xfrm>
          <a:prstGeom prst="rect">
            <a:avLst/>
          </a:prstGeom>
          <a:ln w="12700">
            <a:miter lim="400000"/>
          </a:ln>
        </p:spPr>
      </p:pic>
      <p:sp>
        <p:nvSpPr>
          <p:cNvPr id="154" name="We were introduced to digital drugs by a participant in our Silk Road research who created and uploaded tracks to Soundcloud."/>
          <p:cNvSpPr txBox="1"/>
          <p:nvPr/>
        </p:nvSpPr>
        <p:spPr>
          <a:xfrm>
            <a:off x="10762127" y="1920788"/>
            <a:ext cx="4812828" cy="2257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sz="2801" dirty="0"/>
              <a:t>We were introduced to digital drugs by a participant in our Silk Road research who created and uploaded tracks to Soundcloud. </a:t>
            </a:r>
          </a:p>
        </p:txBody>
      </p:sp>
      <p:sp>
        <p:nvSpPr>
          <p:cNvPr id="155" name="Text"/>
          <p:cNvSpPr txBox="1"/>
          <p:nvPr/>
        </p:nvSpPr>
        <p:spPr>
          <a:xfrm>
            <a:off x="8300576" y="4609996"/>
            <a:ext cx="102657" cy="533608"/>
          </a:xfrm>
          <a:prstGeom prst="rect">
            <a:avLst/>
          </a:prstGeom>
          <a:ln w="12700">
            <a:miter lim="400000"/>
          </a:ln>
        </p:spPr>
        <p:txBody>
          <a:bodyPr wrap="none" lIns="50800" tIns="50800" rIns="50800" bIns="50800" anchor="ctr">
            <a:spAutoFit/>
          </a:bodyPr>
          <a:lstStyle/>
          <a:p>
            <a:endParaRPr sz="2801"/>
          </a:p>
        </p:txBody>
      </p:sp>
      <p:sp>
        <p:nvSpPr>
          <p:cNvPr id="156" name="Digital drugs can be accessed by social media music streaming apps such as Soundcloud, audio-visual social media such as YouTube and applications such as iTunes or Branded Apps."/>
          <p:cNvSpPr txBox="1"/>
          <p:nvPr/>
        </p:nvSpPr>
        <p:spPr>
          <a:xfrm>
            <a:off x="762024" y="2156546"/>
            <a:ext cx="7005700" cy="1826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i="0"/>
            </a:lvl1pPr>
          </a:lstStyle>
          <a:p>
            <a:r>
              <a:rPr sz="2801" dirty="0"/>
              <a:t>Digital drugs can be accessed by social media music streaming apps such as Soundcloud, audio-visual social media such as YouTube and applications such as iTunes or Branded Apps.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641A5D-FC23-4A9C-9317-56CB8AE790E9}"/>
              </a:ext>
            </a:extLst>
          </p:cNvPr>
          <p:cNvSpPr>
            <a:spLocks noGrp="1"/>
          </p:cNvSpPr>
          <p:nvPr>
            <p:ph type="body" sz="quarter" idx="13"/>
          </p:nvPr>
        </p:nvSpPr>
        <p:spPr/>
        <p:txBody>
          <a:bodyPr/>
          <a:lstStyle/>
          <a:p>
            <a:endParaRPr lang="en-AU"/>
          </a:p>
        </p:txBody>
      </p:sp>
      <p:sp>
        <p:nvSpPr>
          <p:cNvPr id="160" name="What is i-dosing?"/>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t>What is i-dosing?</a:t>
            </a:r>
          </a:p>
        </p:txBody>
      </p:sp>
      <p:sp>
        <p:nvSpPr>
          <p:cNvPr id="161" name="The term i-dosing appears to be marketing terminology derived from the platform I-Doser, which first launched in 2005.…"/>
          <p:cNvSpPr txBox="1">
            <a:spLocks noGrp="1"/>
          </p:cNvSpPr>
          <p:nvPr>
            <p:ph type="body" idx="1"/>
          </p:nvPr>
        </p:nvSpPr>
        <p:spPr>
          <a:xfrm>
            <a:off x="802365" y="2045446"/>
            <a:ext cx="6176658" cy="7226300"/>
          </a:xfrm>
          <a:prstGeom prst="rect">
            <a:avLst/>
          </a:prstGeom>
        </p:spPr>
        <p:txBody>
          <a:bodyPr>
            <a:normAutofit lnSpcReduction="10000"/>
          </a:bodyPr>
          <a:lstStyle/>
          <a:p>
            <a:pPr marL="0" indent="0">
              <a:buSzTx/>
              <a:buNone/>
              <a:defRPr sz="3700"/>
            </a:pPr>
            <a:r>
              <a:rPr dirty="0"/>
              <a:t>The term </a:t>
            </a:r>
            <a:r>
              <a:rPr dirty="0" err="1"/>
              <a:t>i</a:t>
            </a:r>
            <a:r>
              <a:rPr dirty="0"/>
              <a:t>-dosing appears to be marketing terminology derived from the </a:t>
            </a:r>
            <a:r>
              <a:rPr lang="en-AU" dirty="0"/>
              <a:t>application,</a:t>
            </a:r>
            <a:r>
              <a:rPr dirty="0"/>
              <a:t> </a:t>
            </a:r>
            <a:br>
              <a:rPr lang="en-AU" dirty="0"/>
            </a:br>
            <a:r>
              <a:rPr dirty="0"/>
              <a:t>I-</a:t>
            </a:r>
            <a:r>
              <a:rPr dirty="0" err="1"/>
              <a:t>Doser</a:t>
            </a:r>
            <a:r>
              <a:rPr dirty="0"/>
              <a:t>, which first launched in 2005. </a:t>
            </a:r>
          </a:p>
          <a:p>
            <a:pPr marL="0" indent="0">
              <a:buSzTx/>
              <a:buNone/>
              <a:defRPr sz="3700"/>
            </a:pPr>
            <a:r>
              <a:rPr dirty="0"/>
              <a:t>I-</a:t>
            </a:r>
            <a:r>
              <a:rPr dirty="0" err="1"/>
              <a:t>Doser</a:t>
            </a:r>
            <a:r>
              <a:rPr dirty="0"/>
              <a:t> is an internet application for purchasing audio content that is claimed to simulate specific mental states through the use of binaural beats, some of which are named after prohibited recreational drugs.</a:t>
            </a:r>
          </a:p>
        </p:txBody>
      </p:sp>
      <p:pic>
        <p:nvPicPr>
          <p:cNvPr id="162" name="IMG_0649.PNG" descr="IMG_0649.PNG"/>
          <p:cNvPicPr>
            <a:picLocks noChangeAspect="1"/>
          </p:cNvPicPr>
          <p:nvPr/>
        </p:nvPicPr>
        <p:blipFill>
          <a:blip r:embed="rId2">
            <a:extLst/>
          </a:blip>
          <a:stretch>
            <a:fillRect/>
          </a:stretch>
        </p:blipFill>
        <p:spPr>
          <a:xfrm>
            <a:off x="8062284" y="137450"/>
            <a:ext cx="4392216" cy="9369622"/>
          </a:xfrm>
          <a:prstGeom prst="rect">
            <a:avLst/>
          </a:prstGeom>
          <a:ln w="25400">
            <a:solidFill>
              <a:srgbClr val="000000"/>
            </a:solidFill>
            <a:miter lim="400000"/>
          </a:ln>
        </p:spPr>
      </p:pic>
      <p:pic>
        <p:nvPicPr>
          <p:cNvPr id="164" name="IMG_0655.PNG" descr="IMG_0655.PNG"/>
          <p:cNvPicPr>
            <a:picLocks noChangeAspect="1"/>
          </p:cNvPicPr>
          <p:nvPr/>
        </p:nvPicPr>
        <p:blipFill>
          <a:blip r:embed="rId3">
            <a:extLst/>
          </a:blip>
          <a:stretch>
            <a:fillRect/>
          </a:stretch>
        </p:blipFill>
        <p:spPr>
          <a:xfrm>
            <a:off x="12721270" y="137449"/>
            <a:ext cx="4377478" cy="9478700"/>
          </a:xfrm>
          <a:prstGeom prst="rect">
            <a:avLst/>
          </a:prstGeom>
          <a:ln w="25400">
            <a:solidFill>
              <a:srgbClr val="000000"/>
            </a:solidFill>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Online Media 1" title="IDoser Digital Drugs Explained">
            <a:hlinkClick r:id="" action="ppaction://media"/>
            <a:extLst>
              <a:ext uri="{FF2B5EF4-FFF2-40B4-BE49-F238E27FC236}">
                <a16:creationId xmlns:a16="http://schemas.microsoft.com/office/drawing/2014/main" id="{6B92181A-EBF8-442C-831B-EDEC66F6FA59}"/>
              </a:ext>
            </a:extLst>
          </p:cNvPr>
          <p:cNvPicPr>
            <a:picLocks noRot="1" noChangeAspect="1"/>
          </p:cNvPicPr>
          <p:nvPr>
            <a:videoFile r:link="rId1"/>
          </p:nvPr>
        </p:nvPicPr>
        <p:blipFill>
          <a:blip r:embed="rId3"/>
          <a:stretch>
            <a:fillRect/>
          </a:stretch>
        </p:blipFill>
        <p:spPr>
          <a:xfrm>
            <a:off x="2164976" y="1395701"/>
            <a:ext cx="12377240" cy="6962197"/>
          </a:xfrm>
          <a:prstGeom prst="rect">
            <a:avLst/>
          </a:prstGeom>
        </p:spPr>
      </p:pic>
    </p:spTree>
    <p:extLst>
      <p:ext uri="{BB962C8B-B14F-4D97-AF65-F5344CB8AC3E}">
        <p14:creationId xmlns:p14="http://schemas.microsoft.com/office/powerpoint/2010/main" val="37827939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746967-2C2D-4635-806E-297E21AB086F}"/>
              </a:ext>
            </a:extLst>
          </p:cNvPr>
          <p:cNvSpPr>
            <a:spLocks noGrp="1"/>
          </p:cNvSpPr>
          <p:nvPr>
            <p:ph type="body" sz="quarter" idx="13"/>
          </p:nvPr>
        </p:nvSpPr>
        <p:spPr/>
        <p:txBody>
          <a:bodyPr/>
          <a:lstStyle/>
          <a:p>
            <a:endParaRPr lang="en-AU"/>
          </a:p>
        </p:txBody>
      </p:sp>
      <p:sp>
        <p:nvSpPr>
          <p:cNvPr id="168" name="Binaural Beats create embodied effects"/>
          <p:cNvSpPr txBox="1">
            <a:spLocks noGrp="1"/>
          </p:cNvSpPr>
          <p:nvPr>
            <p:ph type="title"/>
          </p:nvPr>
        </p:nvSpPr>
        <p:spPr>
          <a:prstGeom prst="rect">
            <a:avLst/>
          </a:prstGeom>
        </p:spPr>
        <p:txBody>
          <a:bodyPr>
            <a:normAutofit/>
          </a:bodyPr>
          <a:lstStyle>
            <a:lvl1pPr defTabSz="455675">
              <a:spcBef>
                <a:spcPts val="1700"/>
              </a:spcBef>
              <a:defRPr sz="4055"/>
            </a:lvl1pPr>
          </a:lstStyle>
          <a:p>
            <a:r>
              <a:t>Binaural Beats create embodied effects</a:t>
            </a:r>
          </a:p>
        </p:txBody>
      </p:sp>
      <p:sp>
        <p:nvSpPr>
          <p:cNvPr id="169" name="Listeners to binaural beats “hear” a beat  at a frequency equal to the difference between two tones beats played, one in each ear.…"/>
          <p:cNvSpPr txBox="1">
            <a:spLocks noGrp="1"/>
          </p:cNvSpPr>
          <p:nvPr>
            <p:ph type="body" idx="1"/>
          </p:nvPr>
        </p:nvSpPr>
        <p:spPr>
          <a:xfrm>
            <a:off x="762025" y="2327833"/>
            <a:ext cx="8731599" cy="7138871"/>
          </a:xfrm>
          <a:prstGeom prst="rect">
            <a:avLst/>
          </a:prstGeom>
        </p:spPr>
        <p:txBody>
          <a:bodyPr>
            <a:normAutofit/>
          </a:bodyPr>
          <a:lstStyle/>
          <a:p>
            <a:pPr marL="345458" indent="-345458" defTabSz="496595">
              <a:spcBef>
                <a:spcPts val="1500"/>
              </a:spcBef>
              <a:defRPr sz="3145"/>
            </a:pPr>
            <a:r>
              <a:rPr dirty="0"/>
              <a:t>Listeners to binaural beats “hear” a beat</a:t>
            </a:r>
            <a:br>
              <a:rPr dirty="0"/>
            </a:br>
            <a:r>
              <a:rPr dirty="0"/>
              <a:t> at a frequency equal to the difference between two tones beats played, one in each ear.</a:t>
            </a:r>
          </a:p>
          <a:p>
            <a:pPr marL="345458" indent="-345458" defTabSz="496595">
              <a:spcBef>
                <a:spcPts val="1500"/>
              </a:spcBef>
              <a:defRPr sz="3145"/>
            </a:pPr>
            <a:r>
              <a:rPr dirty="0"/>
              <a:t>There is a👂 requirement for stereo listening 👂 for there to be an “effect”.</a:t>
            </a:r>
          </a:p>
          <a:p>
            <a:pPr marL="345458" indent="-345458" defTabSz="496595">
              <a:spcBef>
                <a:spcPts val="1500"/>
              </a:spcBef>
              <a:defRPr sz="3145"/>
            </a:pPr>
            <a:r>
              <a:rPr dirty="0"/>
              <a:t>The listener will hear a psycho</a:t>
            </a:r>
            <a:r>
              <a:rPr lang="en-AU" dirty="0"/>
              <a:t>-</a:t>
            </a:r>
            <a:r>
              <a:rPr dirty="0"/>
              <a:t>acoustically engendered third tone which is purported to “entrain” brain waves and incite cognitive and mental states. </a:t>
            </a:r>
          </a:p>
          <a:p>
            <a:pPr marL="345458" indent="-345458" defTabSz="496595">
              <a:spcBef>
                <a:spcPts val="1500"/>
              </a:spcBef>
              <a:defRPr sz="3145"/>
            </a:pPr>
            <a:r>
              <a:rPr dirty="0"/>
              <a:t>The third tone does not exist external to its listener, but only in the passage between the </a:t>
            </a:r>
            <a:br>
              <a:rPr dirty="0"/>
            </a:br>
            <a:r>
              <a:rPr dirty="0"/>
              <a:t>body and audio object.</a:t>
            </a:r>
          </a:p>
        </p:txBody>
      </p:sp>
      <p:pic>
        <p:nvPicPr>
          <p:cNvPr id="170" name="Image" descr="Image"/>
          <p:cNvPicPr>
            <a:picLocks noChangeAspect="1"/>
          </p:cNvPicPr>
          <p:nvPr/>
        </p:nvPicPr>
        <p:blipFill>
          <a:blip r:embed="rId2">
            <a:extLst/>
          </a:blip>
          <a:stretch>
            <a:fillRect/>
          </a:stretch>
        </p:blipFill>
        <p:spPr>
          <a:xfrm>
            <a:off x="9844219" y="2460819"/>
            <a:ext cx="6399828" cy="4988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6805A-C548-4837-85E2-C3627B0AADD0}"/>
              </a:ext>
            </a:extLst>
          </p:cNvPr>
          <p:cNvSpPr>
            <a:spLocks noGrp="1"/>
          </p:cNvSpPr>
          <p:nvPr>
            <p:ph type="body" sz="quarter" idx="13"/>
          </p:nvPr>
        </p:nvSpPr>
        <p:spPr/>
        <p:txBody>
          <a:bodyPr/>
          <a:lstStyle/>
          <a:p>
            <a:endParaRPr lang="en-AU"/>
          </a:p>
        </p:txBody>
      </p:sp>
      <p:sp>
        <p:nvSpPr>
          <p:cNvPr id="175" name="The digital-body instrument"/>
          <p:cNvSpPr txBox="1">
            <a:spLocks noGrp="1"/>
          </p:cNvSpPr>
          <p:nvPr>
            <p:ph type="title"/>
          </p:nvPr>
        </p:nvSpPr>
        <p:spPr>
          <a:prstGeom prst="rect">
            <a:avLst/>
          </a:prstGeom>
        </p:spPr>
        <p:txBody>
          <a:bodyPr>
            <a:normAutofit fontScale="90000"/>
          </a:bodyPr>
          <a:lstStyle>
            <a:lvl1pPr defTabSz="473201">
              <a:spcBef>
                <a:spcPts val="1800"/>
              </a:spcBef>
              <a:defRPr sz="4212"/>
            </a:lvl1pPr>
          </a:lstStyle>
          <a:p>
            <a:r>
              <a:t>The digital-body instrument</a:t>
            </a:r>
          </a:p>
        </p:txBody>
      </p:sp>
      <p:sp>
        <p:nvSpPr>
          <p:cNvPr id="176" name="The digital-body instrument that forms through the harmonisation of binaural beats accessed through an App or social media platform repositions the listener from user to prosumer.…"/>
          <p:cNvSpPr txBox="1">
            <a:spLocks noGrp="1"/>
          </p:cNvSpPr>
          <p:nvPr>
            <p:ph type="body" idx="1"/>
          </p:nvPr>
        </p:nvSpPr>
        <p:spPr>
          <a:xfrm>
            <a:off x="762024" y="2280479"/>
            <a:ext cx="9627680" cy="7226298"/>
          </a:xfrm>
          <a:prstGeom prst="rect">
            <a:avLst/>
          </a:prstGeom>
        </p:spPr>
        <p:txBody>
          <a:bodyPr>
            <a:normAutofit/>
          </a:bodyPr>
          <a:lstStyle/>
          <a:p>
            <a:pPr marL="341392" indent="-341392" defTabSz="490751">
              <a:spcBef>
                <a:spcPts val="1500"/>
              </a:spcBef>
              <a:defRPr sz="3108"/>
            </a:pPr>
            <a:r>
              <a:rPr dirty="0"/>
              <a:t> The digital-body instrument that forms through the </a:t>
            </a:r>
            <a:r>
              <a:rPr b="1" dirty="0" err="1"/>
              <a:t>harmonisation</a:t>
            </a:r>
            <a:r>
              <a:rPr dirty="0"/>
              <a:t> of binaural beats accessed through an App or social media platform repositions the listener from user to prosumer.</a:t>
            </a:r>
          </a:p>
          <a:p>
            <a:pPr marL="341392" indent="-341392" defTabSz="490751">
              <a:spcBef>
                <a:spcPts val="1500"/>
              </a:spcBef>
              <a:defRPr sz="3108"/>
            </a:pPr>
            <a:r>
              <a:rPr dirty="0"/>
              <a:t>The </a:t>
            </a:r>
            <a:r>
              <a:rPr lang="en-AU" dirty="0"/>
              <a:t>p</a:t>
            </a:r>
            <a:r>
              <a:rPr dirty="0" err="1"/>
              <a:t>rosumer</a:t>
            </a:r>
            <a:r>
              <a:rPr dirty="0"/>
              <a:t>/</a:t>
            </a:r>
            <a:r>
              <a:rPr lang="en-AU" dirty="0"/>
              <a:t>p</a:t>
            </a:r>
            <a:r>
              <a:rPr dirty="0" err="1"/>
              <a:t>roduser</a:t>
            </a:r>
            <a:r>
              <a:rPr dirty="0"/>
              <a:t>) both </a:t>
            </a:r>
            <a:r>
              <a:rPr b="1" dirty="0"/>
              <a:t>consumes and produces</a:t>
            </a:r>
            <a:r>
              <a:rPr dirty="0"/>
              <a:t> the effect, as well as the content.</a:t>
            </a:r>
          </a:p>
          <a:p>
            <a:pPr marL="341392" indent="-341392" defTabSz="490751">
              <a:spcBef>
                <a:spcPts val="1500"/>
              </a:spcBef>
              <a:defRPr sz="3108"/>
            </a:pPr>
            <a:r>
              <a:rPr dirty="0"/>
              <a:t>The </a:t>
            </a:r>
            <a:r>
              <a:rPr b="1" dirty="0"/>
              <a:t>body is central</a:t>
            </a:r>
            <a:r>
              <a:rPr dirty="0"/>
              <a:t> to creating the effect, however it cannot do this</a:t>
            </a:r>
            <a:r>
              <a:rPr lang="en-AU" dirty="0"/>
              <a:t> work</a:t>
            </a:r>
            <a:r>
              <a:rPr dirty="0"/>
              <a:t> without plugging in to digital content through audio technologies.</a:t>
            </a:r>
            <a:r>
              <a:rPr lang="en-AU" dirty="0"/>
              <a:t> (cyborg?)</a:t>
            </a:r>
            <a:endParaRPr dirty="0"/>
          </a:p>
          <a:p>
            <a:pPr marL="341392" indent="-341392" defTabSz="490751">
              <a:spcBef>
                <a:spcPts val="1500"/>
              </a:spcBef>
              <a:defRPr sz="3108"/>
            </a:pPr>
            <a:r>
              <a:rPr dirty="0"/>
              <a:t>From this position, we can examine the bodily practices of consumption in which the digital artefact and the body </a:t>
            </a:r>
            <a:r>
              <a:rPr dirty="0" err="1"/>
              <a:t>harmonise</a:t>
            </a:r>
            <a:r>
              <a:rPr dirty="0"/>
              <a:t> to evoke the pleasure of drug taking.</a:t>
            </a:r>
          </a:p>
        </p:txBody>
      </p:sp>
      <p:pic>
        <p:nvPicPr>
          <p:cNvPr id="7" name="Image" descr="Image">
            <a:extLst>
              <a:ext uri="{FF2B5EF4-FFF2-40B4-BE49-F238E27FC236}">
                <a16:creationId xmlns:a16="http://schemas.microsoft.com/office/drawing/2014/main" id="{0C4C8A50-F136-4425-BB52-14C117A1B7B6}"/>
              </a:ext>
            </a:extLst>
          </p:cNvPr>
          <p:cNvPicPr>
            <a:picLocks noChangeAspect="1"/>
          </p:cNvPicPr>
          <p:nvPr/>
        </p:nvPicPr>
        <p:blipFill>
          <a:blip r:embed="rId2">
            <a:extLst/>
          </a:blip>
          <a:srcRect l="34155" t="129" r="9870" b="129"/>
          <a:stretch>
            <a:fillRect/>
          </a:stretch>
        </p:blipFill>
        <p:spPr>
          <a:xfrm>
            <a:off x="11845677" y="0"/>
            <a:ext cx="5473700" cy="975360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74648E-E75D-4DA5-872B-94F089CEA9E2}"/>
              </a:ext>
            </a:extLst>
          </p:cNvPr>
          <p:cNvSpPr>
            <a:spLocks noGrp="1"/>
          </p:cNvSpPr>
          <p:nvPr>
            <p:ph type="body" sz="quarter" idx="13"/>
          </p:nvPr>
        </p:nvSpPr>
        <p:spPr/>
        <p:txBody>
          <a:bodyPr/>
          <a:lstStyle/>
          <a:p>
            <a:endParaRPr lang="en-AU"/>
          </a:p>
        </p:txBody>
      </p:sp>
      <p:sp>
        <p:nvSpPr>
          <p:cNvPr id="179" name="Drug Parallels"/>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dirty="0"/>
              <a:t>Drug Parallels</a:t>
            </a:r>
            <a:r>
              <a:rPr lang="en-AU" dirty="0"/>
              <a:t> </a:t>
            </a:r>
            <a:endParaRPr dirty="0"/>
          </a:p>
        </p:txBody>
      </p:sp>
      <p:sp>
        <p:nvSpPr>
          <p:cNvPr id="181" name="xxxx…"/>
          <p:cNvSpPr txBox="1">
            <a:spLocks noGrp="1"/>
          </p:cNvSpPr>
          <p:nvPr>
            <p:ph type="body" idx="1"/>
          </p:nvPr>
        </p:nvSpPr>
        <p:spPr>
          <a:xfrm>
            <a:off x="762024" y="1803400"/>
            <a:ext cx="7706115" cy="7226300"/>
          </a:xfrm>
          <a:prstGeom prst="rect">
            <a:avLst/>
          </a:prstGeom>
        </p:spPr>
        <p:txBody>
          <a:bodyPr>
            <a:normAutofit fontScale="92500" lnSpcReduction="10000"/>
          </a:bodyPr>
          <a:lstStyle/>
          <a:p>
            <a:pPr marL="469924" indent="-469924">
              <a:spcBef>
                <a:spcPts val="1800"/>
              </a:spcBef>
              <a:buSzPct val="75000"/>
              <a:buFont typeface="Zapf Dingbats"/>
              <a:buChar char="➤"/>
              <a:defRPr sz="3200" i="0" spc="0"/>
            </a:pPr>
            <a:r>
              <a:rPr lang="en-AU" dirty="0"/>
              <a:t>GHB</a:t>
            </a:r>
          </a:p>
          <a:p>
            <a:pPr marL="469923" lvl="1" indent="0">
              <a:buNone/>
              <a:defRPr sz="3200" i="0" spc="0"/>
            </a:pPr>
            <a:r>
              <a:rPr lang="en-AU" dirty="0"/>
              <a:t>GHB (gamma hydroxybutyrate) is an anaesthetic that produces relaxant and euphoric effects. GBL (gamma butyrolactone) and 1,4-BD (1,4-butanediol) are chemicals that convert to GHB after they enter the body.</a:t>
            </a:r>
            <a:endParaRPr dirty="0"/>
          </a:p>
          <a:p>
            <a:pPr marL="469924" indent="-469924">
              <a:spcBef>
                <a:spcPts val="1800"/>
              </a:spcBef>
              <a:buSzPct val="75000"/>
              <a:buFont typeface="Zapf Dingbats"/>
              <a:buChar char="➤"/>
              <a:defRPr sz="3200" i="0" spc="0"/>
            </a:pPr>
            <a:r>
              <a:rPr lang="en-AU" dirty="0"/>
              <a:t>Pro-drugs</a:t>
            </a:r>
          </a:p>
          <a:p>
            <a:pPr marL="469923" lvl="1" indent="0">
              <a:buNone/>
              <a:defRPr sz="3200" i="0" spc="0"/>
            </a:pPr>
            <a:r>
              <a:rPr lang="en-AU" dirty="0"/>
              <a:t>A pro-drug is a medication or compound that, after administration, is metabolized (i.e., converted within the body) into a pharmacologically active drug. Inactive pro-drugs are pharmacologically inactive medications that are metabolized into an active form within the body.</a:t>
            </a:r>
            <a:endParaRPr dirty="0"/>
          </a:p>
        </p:txBody>
      </p:sp>
      <p:pic>
        <p:nvPicPr>
          <p:cNvPr id="4" name="Picture 3">
            <a:extLst>
              <a:ext uri="{FF2B5EF4-FFF2-40B4-BE49-F238E27FC236}">
                <a16:creationId xmlns:a16="http://schemas.microsoft.com/office/drawing/2014/main" id="{402C52C3-77E3-4F18-8A8A-3DF2F0B48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2139" y="1574799"/>
            <a:ext cx="3133368" cy="3549019"/>
          </a:xfrm>
          <a:prstGeom prst="rect">
            <a:avLst/>
          </a:prstGeom>
        </p:spPr>
      </p:pic>
      <p:pic>
        <p:nvPicPr>
          <p:cNvPr id="6" name="Picture 5">
            <a:extLst>
              <a:ext uri="{FF2B5EF4-FFF2-40B4-BE49-F238E27FC236}">
                <a16:creationId xmlns:a16="http://schemas.microsoft.com/office/drawing/2014/main" id="{96C02B21-68C5-43A3-9CF5-AC9E6D5323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139" y="5441878"/>
            <a:ext cx="6205073" cy="3905872"/>
          </a:xfrm>
          <a:prstGeom prst="rect">
            <a:avLst/>
          </a:prstGeom>
        </p:spPr>
      </p:pic>
      <p:sp>
        <p:nvSpPr>
          <p:cNvPr id="7" name="TextBox 6">
            <a:extLst>
              <a:ext uri="{FF2B5EF4-FFF2-40B4-BE49-F238E27FC236}">
                <a16:creationId xmlns:a16="http://schemas.microsoft.com/office/drawing/2014/main" id="{5C934A10-1C8F-4BD1-A04A-6CCECE7C93C8}"/>
              </a:ext>
            </a:extLst>
          </p:cNvPr>
          <p:cNvSpPr txBox="1"/>
          <p:nvPr/>
        </p:nvSpPr>
        <p:spPr>
          <a:xfrm>
            <a:off x="9992139" y="588968"/>
            <a:ext cx="5599674" cy="8361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584200" rtl="0" fontAlgn="auto" latinLnBrk="0" hangingPunct="0">
              <a:lnSpc>
                <a:spcPct val="100000"/>
              </a:lnSpc>
              <a:spcBef>
                <a:spcPts val="1400"/>
              </a:spcBef>
              <a:spcAft>
                <a:spcPts val="0"/>
              </a:spcAft>
              <a:buClrTx/>
              <a:buSzTx/>
              <a:buFontTx/>
              <a:buNone/>
              <a:tabLst/>
            </a:pPr>
            <a:r>
              <a:rPr kumimoji="0" lang="en-AU" sz="3600" b="0" i="1" u="none" strike="noStrike" cap="none" spc="28" normalizeH="0" baseline="0" dirty="0">
                <a:ln>
                  <a:noFill/>
                </a:ln>
                <a:solidFill>
                  <a:srgbClr val="5C5C5C"/>
                </a:solidFill>
                <a:effectLst/>
                <a:uFillTx/>
                <a:latin typeface="Iowan Old Style"/>
                <a:ea typeface="Iowan Old Style"/>
                <a:cs typeface="Iowan Old Style"/>
                <a:sym typeface="Iowan Old Style"/>
              </a:rPr>
              <a:t>…The drug-body instrument?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74648E-E75D-4DA5-872B-94F089CEA9E2}"/>
              </a:ext>
            </a:extLst>
          </p:cNvPr>
          <p:cNvSpPr>
            <a:spLocks noGrp="1"/>
          </p:cNvSpPr>
          <p:nvPr>
            <p:ph type="body" sz="quarter" idx="13"/>
          </p:nvPr>
        </p:nvSpPr>
        <p:spPr/>
        <p:txBody>
          <a:bodyPr/>
          <a:lstStyle/>
          <a:p>
            <a:endParaRPr lang="en-AU"/>
          </a:p>
        </p:txBody>
      </p:sp>
      <p:sp>
        <p:nvSpPr>
          <p:cNvPr id="179" name="Drug Parallels"/>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lang="en-AU" dirty="0"/>
              <a:t>Drug ASSEMBLAGES</a:t>
            </a:r>
            <a:endParaRPr dirty="0"/>
          </a:p>
        </p:txBody>
      </p:sp>
      <p:sp>
        <p:nvSpPr>
          <p:cNvPr id="181" name="xxxx…"/>
          <p:cNvSpPr txBox="1">
            <a:spLocks noGrp="1"/>
          </p:cNvSpPr>
          <p:nvPr>
            <p:ph type="body" idx="1"/>
          </p:nvPr>
        </p:nvSpPr>
        <p:spPr>
          <a:xfrm>
            <a:off x="883047" y="2103301"/>
            <a:ext cx="5082185" cy="7226300"/>
          </a:xfrm>
          <a:prstGeom prst="rect">
            <a:avLst/>
          </a:prstGeom>
        </p:spPr>
        <p:txBody>
          <a:bodyPr>
            <a:normAutofit/>
          </a:bodyPr>
          <a:lstStyle/>
          <a:p>
            <a:pPr marL="0" indent="0">
              <a:spcBef>
                <a:spcPts val="1800"/>
              </a:spcBef>
              <a:buSzPct val="75000"/>
              <a:buNone/>
              <a:defRPr sz="3200" i="0" spc="0"/>
            </a:pPr>
            <a:r>
              <a:rPr lang="en-AU" sz="3600" dirty="0"/>
              <a:t>Cameron Duff ‘Health assemblages’ (2014) drawing on Deleuze</a:t>
            </a:r>
          </a:p>
          <a:p>
            <a:pPr marL="0" indent="0">
              <a:buNone/>
              <a:defRPr sz="3200" i="0" spc="0"/>
            </a:pPr>
            <a:endParaRPr lang="en-AU" sz="3600" dirty="0"/>
          </a:p>
          <a:p>
            <a:pPr marL="0" indent="0">
              <a:buNone/>
              <a:defRPr sz="3200" i="0" spc="0"/>
            </a:pPr>
            <a:r>
              <a:rPr lang="en-AU" sz="3600" i="1" dirty="0"/>
              <a:t>What kinds of associations, between what kinds of spaces, bodies and affects, produce what kinds of drug effects (and harms)?</a:t>
            </a:r>
            <a:endParaRPr sz="3600" i="1" dirty="0"/>
          </a:p>
        </p:txBody>
      </p:sp>
      <p:pic>
        <p:nvPicPr>
          <p:cNvPr id="5" name="Picture 4">
            <a:extLst>
              <a:ext uri="{FF2B5EF4-FFF2-40B4-BE49-F238E27FC236}">
                <a16:creationId xmlns:a16="http://schemas.microsoft.com/office/drawing/2014/main" id="{54C8734C-41E3-4A0A-B2B2-17F4E3C916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8680" y="2093558"/>
            <a:ext cx="10839451" cy="7226300"/>
          </a:xfrm>
          <a:prstGeom prst="rect">
            <a:avLst/>
          </a:prstGeom>
        </p:spPr>
      </p:pic>
      <p:sp>
        <p:nvSpPr>
          <p:cNvPr id="8" name="TextBox 7">
            <a:extLst>
              <a:ext uri="{FF2B5EF4-FFF2-40B4-BE49-F238E27FC236}">
                <a16:creationId xmlns:a16="http://schemas.microsoft.com/office/drawing/2014/main" id="{F8321214-E0C8-4A79-B7EB-4C2524F1B453}"/>
              </a:ext>
            </a:extLst>
          </p:cNvPr>
          <p:cNvSpPr txBox="1"/>
          <p:nvPr/>
        </p:nvSpPr>
        <p:spPr>
          <a:xfrm>
            <a:off x="11070172" y="9136369"/>
            <a:ext cx="6013121" cy="5591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584200" rtl="0" fontAlgn="auto" latinLnBrk="0" hangingPunct="0">
              <a:lnSpc>
                <a:spcPct val="100000"/>
              </a:lnSpc>
              <a:spcBef>
                <a:spcPts val="1400"/>
              </a:spcBef>
              <a:spcAft>
                <a:spcPts val="0"/>
              </a:spcAft>
              <a:buClrTx/>
              <a:buSzTx/>
              <a:buFontTx/>
              <a:buNone/>
              <a:tabLst/>
            </a:pPr>
            <a:r>
              <a:rPr lang="en-AU" sz="1800" dirty="0" err="1"/>
              <a:t>k</a:t>
            </a:r>
            <a:r>
              <a:rPr kumimoji="0" lang="en-AU" sz="1800" b="0" i="1" u="none" strike="noStrike" cap="none" spc="28" normalizeH="0" baseline="0" dirty="0" err="1">
                <a:ln>
                  <a:noFill/>
                </a:ln>
                <a:solidFill>
                  <a:srgbClr val="5C5C5C"/>
                </a:solidFill>
                <a:effectLst/>
                <a:uFillTx/>
                <a:latin typeface="Iowan Old Style"/>
                <a:ea typeface="Iowan Old Style"/>
                <a:cs typeface="Iowan Old Style"/>
                <a:sym typeface="Iowan Old Style"/>
              </a:rPr>
              <a:t>atmeow</a:t>
            </a:r>
            <a:r>
              <a:rPr kumimoji="0" lang="en-AU" sz="1800" b="0" i="1" u="none" strike="noStrike" cap="none" spc="28" normalizeH="0" baseline="0" dirty="0">
                <a:ln>
                  <a:noFill/>
                </a:ln>
                <a:solidFill>
                  <a:srgbClr val="5C5C5C"/>
                </a:solidFill>
                <a:effectLst/>
                <a:uFillTx/>
                <a:latin typeface="Iowan Old Style"/>
                <a:ea typeface="Iowan Old Style"/>
                <a:cs typeface="Iowan Old Style"/>
                <a:sym typeface="Iowan Old Style"/>
              </a:rPr>
              <a:t>, Rainbow Serpent Festival, Beaufort, Victoria, 2017</a:t>
            </a:r>
          </a:p>
        </p:txBody>
      </p:sp>
    </p:spTree>
    <p:extLst>
      <p:ext uri="{BB962C8B-B14F-4D97-AF65-F5344CB8AC3E}">
        <p14:creationId xmlns:p14="http://schemas.microsoft.com/office/powerpoint/2010/main" val="110850127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3974FD3-C57E-4591-885C-2E9AFB598435}"/>
              </a:ext>
            </a:extLst>
          </p:cNvPr>
          <p:cNvSpPr>
            <a:spLocks noGrp="1"/>
          </p:cNvSpPr>
          <p:nvPr>
            <p:ph type="body" sz="quarter" idx="13"/>
          </p:nvPr>
        </p:nvSpPr>
        <p:spPr>
          <a:xfrm>
            <a:off x="2066443" y="3238526"/>
            <a:ext cx="13987361" cy="3795911"/>
          </a:xfrm>
        </p:spPr>
        <p:txBody>
          <a:bodyPr/>
          <a:lstStyle/>
          <a:p>
            <a:r>
              <a:rPr lang="en-AU" dirty="0"/>
              <a:t>Having a teenager using an mp3 to listen to music and beats in the dark could be the introductory way to real narcotic abuse. Being able to detect, prevent and deal with this rapidly growing social evil is the responsibility of the healthcare system and community workers.</a:t>
            </a:r>
          </a:p>
        </p:txBody>
      </p:sp>
      <p:sp>
        <p:nvSpPr>
          <p:cNvPr id="6" name="Text Placeholder 5">
            <a:extLst>
              <a:ext uri="{FF2B5EF4-FFF2-40B4-BE49-F238E27FC236}">
                <a16:creationId xmlns:a16="http://schemas.microsoft.com/office/drawing/2014/main" id="{8472EB03-756F-4814-B119-DF8EE658F6C2}"/>
              </a:ext>
            </a:extLst>
          </p:cNvPr>
          <p:cNvSpPr>
            <a:spLocks noGrp="1"/>
          </p:cNvSpPr>
          <p:nvPr>
            <p:ph type="body" sz="quarter" idx="14"/>
          </p:nvPr>
        </p:nvSpPr>
        <p:spPr>
          <a:xfrm>
            <a:off x="2590879" y="7772402"/>
            <a:ext cx="13987361" cy="469487"/>
          </a:xfrm>
        </p:spPr>
        <p:txBody>
          <a:bodyPr/>
          <a:lstStyle/>
          <a:p>
            <a:r>
              <a:rPr lang="en-AU" sz="3200" dirty="0"/>
              <a:t>Fawzi &amp; Mansouri (2017)</a:t>
            </a:r>
          </a:p>
        </p:txBody>
      </p:sp>
    </p:spTree>
    <p:extLst>
      <p:ext uri="{BB962C8B-B14F-4D97-AF65-F5344CB8AC3E}">
        <p14:creationId xmlns:p14="http://schemas.microsoft.com/office/powerpoint/2010/main" val="129436195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E08658-883A-418D-B2FE-359288C41E06}"/>
              </a:ext>
            </a:extLst>
          </p:cNvPr>
          <p:cNvSpPr>
            <a:spLocks noGrp="1"/>
          </p:cNvSpPr>
          <p:nvPr>
            <p:ph type="body" sz="quarter" idx="13"/>
          </p:nvPr>
        </p:nvSpPr>
        <p:spPr/>
        <p:txBody>
          <a:bodyPr/>
          <a:lstStyle/>
          <a:p>
            <a:endParaRPr lang="en-AU"/>
          </a:p>
        </p:txBody>
      </p:sp>
      <p:sp>
        <p:nvSpPr>
          <p:cNvPr id="185" name="Digital drug futures"/>
          <p:cNvSpPr txBox="1">
            <a:spLocks noGrp="1"/>
          </p:cNvSpPr>
          <p:nvPr>
            <p:ph type="title"/>
          </p:nvPr>
        </p:nvSpPr>
        <p:spPr>
          <a:xfrm>
            <a:off x="4306957" y="723900"/>
            <a:ext cx="12271283" cy="723900"/>
          </a:xfrm>
          <a:prstGeom prst="rect">
            <a:avLst/>
          </a:prstGeom>
        </p:spPr>
        <p:txBody>
          <a:bodyPr>
            <a:normAutofit fontScale="90000"/>
          </a:bodyPr>
          <a:lstStyle>
            <a:lvl1pPr defTabSz="543305">
              <a:spcBef>
                <a:spcPts val="2100"/>
              </a:spcBef>
              <a:defRPr sz="4836"/>
            </a:lvl1pPr>
          </a:lstStyle>
          <a:p>
            <a:r>
              <a:rPr lang="en-AU" dirty="0" err="1"/>
              <a:t>tHE</a:t>
            </a:r>
            <a:r>
              <a:rPr lang="en-AU" dirty="0"/>
              <a:t> POLITICS OF PLEASURE</a:t>
            </a:r>
            <a:endParaRPr dirty="0"/>
          </a:p>
        </p:txBody>
      </p:sp>
      <p:sp>
        <p:nvSpPr>
          <p:cNvPr id="186" name="It’s difficult to establish the extent of this phenomenon, however it does set a precedent that drives the development of theory and empirical research.…"/>
          <p:cNvSpPr txBox="1">
            <a:spLocks noGrp="1"/>
          </p:cNvSpPr>
          <p:nvPr>
            <p:ph type="body" idx="1"/>
          </p:nvPr>
        </p:nvSpPr>
        <p:spPr>
          <a:xfrm>
            <a:off x="4306957" y="2332520"/>
            <a:ext cx="12165496" cy="7226300"/>
          </a:xfrm>
          <a:prstGeom prst="rect">
            <a:avLst/>
          </a:prstGeom>
        </p:spPr>
        <p:txBody>
          <a:bodyPr>
            <a:normAutofit/>
          </a:bodyPr>
          <a:lstStyle/>
          <a:p>
            <a:pPr>
              <a:defRPr sz="3700"/>
            </a:pPr>
            <a:r>
              <a:rPr lang="en-AU" dirty="0"/>
              <a:t>Digital drugs evoke a moral panic on the basis of a loss of control by the state and collective institutions over the freedom of an individual to experience of pleasure.</a:t>
            </a:r>
            <a:endParaRPr dirty="0"/>
          </a:p>
          <a:p>
            <a:pPr>
              <a:defRPr sz="3700"/>
            </a:pPr>
            <a:r>
              <a:rPr lang="en-AU" dirty="0"/>
              <a:t>Connecting the word ‘drug’ to binaural beats evokes questions of harmful effects and concerns about regulation that mirror contemporary (non-digital) drug discourses.</a:t>
            </a:r>
            <a:endParaRPr dirty="0"/>
          </a:p>
          <a:p>
            <a:pPr marL="0" indent="0">
              <a:buNone/>
              <a:defRPr sz="3700"/>
            </a:pPr>
            <a:endParaRPr lang="en-AU" sz="1800" dirty="0"/>
          </a:p>
          <a:p>
            <a:pPr marL="0" indent="0">
              <a:buNone/>
              <a:defRPr sz="3700"/>
            </a:pPr>
            <a:r>
              <a:rPr lang="en-AU" dirty="0"/>
              <a:t>Digital drugs also provoke questions of trust in the platform, the privacy of the user, the authenticity of the experience and raises questions about surveillance and potential new forms of social control</a:t>
            </a:r>
            <a:r>
              <a:rPr dirty="0"/>
              <a:t>. </a:t>
            </a:r>
          </a:p>
        </p:txBody>
      </p:sp>
      <p:pic>
        <p:nvPicPr>
          <p:cNvPr id="183" name="Image" descr="Image"/>
          <p:cNvPicPr>
            <a:picLocks noGrp="1"/>
          </p:cNvPicPr>
          <p:nvPr>
            <p:ph type="pic" idx="4294967295"/>
          </p:nvPr>
        </p:nvPicPr>
        <p:blipFill>
          <a:blip r:embed="rId2">
            <a:extLst/>
          </a:blip>
          <a:srcRect l="2257" t="129" r="26205" b="129"/>
          <a:stretch>
            <a:fillRect/>
          </a:stretch>
        </p:blipFill>
        <p:spPr>
          <a:xfrm>
            <a:off x="0" y="-57150"/>
            <a:ext cx="3856383" cy="98679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04D9E1-2893-44C0-B873-5CD220492856}"/>
              </a:ext>
            </a:extLst>
          </p:cNvPr>
          <p:cNvSpPr>
            <a:spLocks noGrp="1"/>
          </p:cNvSpPr>
          <p:nvPr>
            <p:ph type="body" sz="quarter" idx="13"/>
          </p:nvPr>
        </p:nvSpPr>
        <p:spPr/>
        <p:txBody>
          <a:bodyPr/>
          <a:lstStyle/>
          <a:p>
            <a:endParaRPr lang="en-AU"/>
          </a:p>
        </p:txBody>
      </p:sp>
      <p:sp>
        <p:nvSpPr>
          <p:cNvPr id="185" name="Digital drug futures"/>
          <p:cNvSpPr txBox="1">
            <a:spLocks noGrp="1"/>
          </p:cNvSpPr>
          <p:nvPr>
            <p:ph type="title"/>
          </p:nvPr>
        </p:nvSpPr>
        <p:spPr>
          <a:prstGeom prst="rect">
            <a:avLst/>
          </a:prstGeom>
        </p:spPr>
        <p:txBody>
          <a:bodyPr>
            <a:normAutofit fontScale="90000"/>
          </a:bodyPr>
          <a:lstStyle>
            <a:lvl1pPr defTabSz="543305">
              <a:spcBef>
                <a:spcPts val="2100"/>
              </a:spcBef>
              <a:defRPr sz="4836"/>
            </a:lvl1pPr>
          </a:lstStyle>
          <a:p>
            <a:r>
              <a:rPr lang="en-AU" dirty="0"/>
              <a:t>Digital Drug Futures … beyond digital audio</a:t>
            </a:r>
            <a:endParaRPr dirty="0"/>
          </a:p>
        </p:txBody>
      </p:sp>
      <p:pic>
        <p:nvPicPr>
          <p:cNvPr id="6" name="Picture 5">
            <a:extLst>
              <a:ext uri="{FF2B5EF4-FFF2-40B4-BE49-F238E27FC236}">
                <a16:creationId xmlns:a16="http://schemas.microsoft.com/office/drawing/2014/main" id="{5CD6CAAA-72F6-47D9-861D-52CD25379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694" y="1998156"/>
            <a:ext cx="5931220" cy="7755444"/>
          </a:xfrm>
          <a:prstGeom prst="rect">
            <a:avLst/>
          </a:prstGeom>
        </p:spPr>
      </p:pic>
      <p:pic>
        <p:nvPicPr>
          <p:cNvPr id="10" name="Picture 9">
            <a:extLst>
              <a:ext uri="{FF2B5EF4-FFF2-40B4-BE49-F238E27FC236}">
                <a16:creationId xmlns:a16="http://schemas.microsoft.com/office/drawing/2014/main" id="{40107F83-FC72-45E4-929E-28FEF4B5E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3396" y="1734865"/>
            <a:ext cx="7664844" cy="7849003"/>
          </a:xfrm>
          <a:prstGeom prst="rect">
            <a:avLst/>
          </a:prstGeom>
        </p:spPr>
      </p:pic>
    </p:spTree>
    <p:extLst>
      <p:ext uri="{BB962C8B-B14F-4D97-AF65-F5344CB8AC3E}">
        <p14:creationId xmlns:p14="http://schemas.microsoft.com/office/powerpoint/2010/main" val="13695352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Grp="1" noChangeAspect="1"/>
          </p:cNvPicPr>
          <p:nvPr>
            <p:ph type="pic" idx="13"/>
          </p:nvPr>
        </p:nvPicPr>
        <p:blipFill>
          <a:blip r:embed="rId2">
            <a:extLst/>
          </a:blip>
          <a:srcRect l="34155" t="129" r="9870" b="129"/>
          <a:stretch>
            <a:fillRect/>
          </a:stretch>
        </p:blipFill>
        <p:spPr>
          <a:xfrm>
            <a:off x="10955312" y="0"/>
            <a:ext cx="6384951" cy="9753600"/>
          </a:xfrm>
          <a:prstGeom prst="rect">
            <a:avLst/>
          </a:prstGeom>
        </p:spPr>
      </p:pic>
      <p:sp>
        <p:nvSpPr>
          <p:cNvPr id="129" name="Line"/>
          <p:cNvSpPr>
            <a:spLocks noGrp="1"/>
          </p:cNvSpPr>
          <p:nvPr>
            <p:ph type="body" idx="14"/>
          </p:nvPr>
        </p:nvSpPr>
        <p:spPr>
          <a:prstGeom prst="line">
            <a:avLst/>
          </a:prstGeom>
        </p:spPr>
        <p:txBody>
          <a:bodyPr>
            <a:noAutofit/>
          </a:bodyPr>
          <a:lstStyle/>
          <a:p>
            <a:pPr>
              <a:defRPr sz="1200">
                <a:solidFill>
                  <a:srgbClr val="000000"/>
                </a:solidFill>
                <a:latin typeface="Helvetica"/>
                <a:ea typeface="Helvetica"/>
                <a:cs typeface="Helvetica"/>
                <a:sym typeface="Helvetica"/>
              </a:defRPr>
            </a:pPr>
            <a:endParaRPr dirty="0"/>
          </a:p>
        </p:txBody>
      </p:sp>
      <p:sp>
        <p:nvSpPr>
          <p:cNvPr id="130" name="Download your drugs"/>
          <p:cNvSpPr txBox="1">
            <a:spLocks noGrp="1"/>
          </p:cNvSpPr>
          <p:nvPr>
            <p:ph type="title"/>
          </p:nvPr>
        </p:nvSpPr>
        <p:spPr>
          <a:prstGeom prst="rect">
            <a:avLst/>
          </a:prstGeom>
        </p:spPr>
        <p:txBody>
          <a:bodyPr>
            <a:normAutofit/>
          </a:bodyPr>
          <a:lstStyle/>
          <a:p>
            <a:r>
              <a:rPr sz="9600" dirty="0"/>
              <a:t>Download your drugs</a:t>
            </a:r>
            <a:r>
              <a:rPr lang="en-AU" sz="9600" dirty="0"/>
              <a:t>?</a:t>
            </a:r>
            <a:endParaRPr sz="9600" dirty="0"/>
          </a:p>
        </p:txBody>
      </p:sp>
      <p:sp>
        <p:nvSpPr>
          <p:cNvPr id="131" name="Alexia Maddox, Deakin…"/>
          <p:cNvSpPr txBox="1">
            <a:spLocks noGrp="1"/>
          </p:cNvSpPr>
          <p:nvPr>
            <p:ph type="body" sz="quarter" idx="1"/>
          </p:nvPr>
        </p:nvSpPr>
        <p:spPr>
          <a:xfrm>
            <a:off x="376518" y="8111671"/>
            <a:ext cx="8987901" cy="1358900"/>
          </a:xfrm>
          <a:prstGeom prst="rect">
            <a:avLst/>
          </a:prstGeom>
        </p:spPr>
        <p:txBody>
          <a:bodyPr>
            <a:normAutofit/>
          </a:bodyPr>
          <a:lstStyle/>
          <a:p>
            <a:pPr defTabSz="496595">
              <a:spcBef>
                <a:spcPts val="500"/>
              </a:spcBef>
              <a:defRPr sz="4080"/>
            </a:pPr>
            <a:r>
              <a:rPr dirty="0"/>
              <a:t>Alexia Maddox, Deakin</a:t>
            </a:r>
            <a:r>
              <a:rPr lang="en-AU" dirty="0"/>
              <a:t>, @</a:t>
            </a:r>
            <a:r>
              <a:rPr lang="en-AU" dirty="0" err="1"/>
              <a:t>alexiamadd</a:t>
            </a:r>
            <a:endParaRPr dirty="0"/>
          </a:p>
          <a:p>
            <a:pPr defTabSz="496595">
              <a:spcBef>
                <a:spcPts val="500"/>
              </a:spcBef>
              <a:defRPr sz="4080"/>
            </a:pPr>
            <a:r>
              <a:rPr dirty="0"/>
              <a:t>Monica Barratt, RMIT</a:t>
            </a:r>
            <a:r>
              <a:rPr lang="en-AU" dirty="0"/>
              <a:t>, @</a:t>
            </a:r>
            <a:r>
              <a:rPr lang="en-AU" dirty="0" err="1"/>
              <a:t>monicabarratt</a:t>
            </a:r>
            <a:endParaRPr dirty="0"/>
          </a:p>
        </p:txBody>
      </p:sp>
    </p:spTree>
    <p:extLst>
      <p:ext uri="{BB962C8B-B14F-4D97-AF65-F5344CB8AC3E}">
        <p14:creationId xmlns:p14="http://schemas.microsoft.com/office/powerpoint/2010/main" val="3012165362"/>
      </p:ext>
    </p:extLst>
  </p:cSld>
  <p:clrMapOvr>
    <a:masterClrMapping/>
  </p:clrMapOvr>
  <p:transition spd="med"/>
</p:sld>
</file>

<file path=ppt/theme/theme1.xml><?xml version="1.0" encoding="utf-8"?>
<a:theme xmlns:a="http://schemas.openxmlformats.org/drawingml/2006/main"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136</TotalTime>
  <Words>713</Words>
  <Application>Microsoft Macintosh PowerPoint</Application>
  <PresentationFormat>Custom</PresentationFormat>
  <Paragraphs>63</Paragraphs>
  <Slides>15</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Baskerville</vt:lpstr>
      <vt:lpstr>DIN Alternate</vt:lpstr>
      <vt:lpstr>DIN Condensed</vt:lpstr>
      <vt:lpstr>Helvetica</vt:lpstr>
      <vt:lpstr>Helvetica Neue</vt:lpstr>
      <vt:lpstr>Iowan Old Style</vt:lpstr>
      <vt:lpstr>Zapf Dingbats</vt:lpstr>
      <vt:lpstr>New_Template9</vt:lpstr>
      <vt:lpstr>Download your drugs?</vt:lpstr>
      <vt:lpstr>Digital Drugs: An Overview</vt:lpstr>
      <vt:lpstr>What are digital drugs?</vt:lpstr>
      <vt:lpstr>Our definition…</vt:lpstr>
      <vt:lpstr>How do you get them?</vt:lpstr>
      <vt:lpstr>What is i-dosing?</vt:lpstr>
      <vt:lpstr>PowerPoint Presentation</vt:lpstr>
      <vt:lpstr>Binaural Beats create embodied effects</vt:lpstr>
      <vt:lpstr>The digital-body instrument</vt:lpstr>
      <vt:lpstr>Drug Parallels </vt:lpstr>
      <vt:lpstr>Drug ASSEMBLAGES</vt:lpstr>
      <vt:lpstr>PowerPoint Presentation</vt:lpstr>
      <vt:lpstr>tHE POLITICS OF PLEASURE</vt:lpstr>
      <vt:lpstr>Digital Drug Futures … beyond digital audio</vt:lpstr>
      <vt:lpstr>Download your drugs?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Download your drugs</dc:title>
  <cp:lastModifiedBy>Microsoft Office User</cp:lastModifiedBy>
  <cp:revision>30</cp:revision>
  <dcterms:modified xsi:type="dcterms:W3CDTF">2019-10-03T21:09:24Z</dcterms:modified>
</cp:coreProperties>
</file>